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1089" r:id="rId2"/>
    <p:sldId id="277" r:id="rId3"/>
    <p:sldId id="1095" r:id="rId4"/>
    <p:sldId id="940" r:id="rId5"/>
    <p:sldId id="941" r:id="rId6"/>
    <p:sldId id="942" r:id="rId7"/>
    <p:sldId id="943" r:id="rId8"/>
    <p:sldId id="944" r:id="rId9"/>
    <p:sldId id="945" r:id="rId10"/>
    <p:sldId id="946" r:id="rId11"/>
    <p:sldId id="947" r:id="rId12"/>
    <p:sldId id="948" r:id="rId13"/>
    <p:sldId id="949" r:id="rId14"/>
    <p:sldId id="950" r:id="rId15"/>
    <p:sldId id="951" r:id="rId16"/>
    <p:sldId id="952" r:id="rId17"/>
    <p:sldId id="953" r:id="rId18"/>
    <p:sldId id="954" r:id="rId19"/>
    <p:sldId id="955" r:id="rId20"/>
    <p:sldId id="956" r:id="rId21"/>
    <p:sldId id="957" r:id="rId22"/>
    <p:sldId id="958" r:id="rId23"/>
    <p:sldId id="959" r:id="rId24"/>
    <p:sldId id="960" r:id="rId25"/>
    <p:sldId id="961" r:id="rId26"/>
    <p:sldId id="962" r:id="rId27"/>
    <p:sldId id="963" r:id="rId28"/>
    <p:sldId id="964" r:id="rId29"/>
    <p:sldId id="965" r:id="rId30"/>
    <p:sldId id="966" r:id="rId31"/>
    <p:sldId id="967" r:id="rId32"/>
    <p:sldId id="968" r:id="rId33"/>
    <p:sldId id="969" r:id="rId34"/>
    <p:sldId id="970" r:id="rId35"/>
    <p:sldId id="971" r:id="rId36"/>
    <p:sldId id="972" r:id="rId37"/>
    <p:sldId id="973" r:id="rId38"/>
    <p:sldId id="974" r:id="rId39"/>
    <p:sldId id="975" r:id="rId40"/>
    <p:sldId id="976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FF5001"/>
    <a:srgbClr val="81FFFF"/>
    <a:srgbClr val="D1FFFF"/>
    <a:srgbClr val="C5FFFF"/>
    <a:srgbClr val="B4EEFA"/>
    <a:srgbClr val="FFB3B3"/>
    <a:srgbClr val="FFE7E7"/>
    <a:srgbClr val="03B3C5"/>
    <a:srgbClr val="FF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>
      <p:cViewPr varScale="1">
        <p:scale>
          <a:sx n="77" d="100"/>
          <a:sy n="77" d="100"/>
        </p:scale>
        <p:origin x="989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0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21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1.0767363115012786E-2"/>
                  <c:y val="-2.06075775991723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D32-4669-A147-ED0525AAF415}"/>
                </c:ext>
              </c:extLst>
            </c:dLbl>
            <c:dLbl>
              <c:idx val="4"/>
              <c:layout>
                <c:manualLayout>
                  <c:x val="-0.12584577623135293"/>
                  <c:y val="2.65994491490995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32-4669-A147-ED0525AAF415}"/>
                </c:ext>
              </c:extLst>
            </c:dLbl>
            <c:dLbl>
              <c:idx val="5"/>
              <c:layout>
                <c:manualLayout>
                  <c:x val="-0.12777777777777777"/>
                  <c:y val="1.38888888888888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D32-4669-A147-ED0525AAF4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Sheet1!$B$2:$B$9</c:f>
              <c:numCache>
                <c:formatCode>General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xVal>
          <c:yVal>
            <c:numRef>
              <c:f>Sheet1!$C$2:$C$9</c:f>
              <c:numCache>
                <c:formatCode>0.00%</c:formatCode>
                <c:ptCount val="8"/>
                <c:pt idx="0" formatCode="0%">
                  <c:v>0.26</c:v>
                </c:pt>
                <c:pt idx="1">
                  <c:v>0.16400000000000001</c:v>
                </c:pt>
                <c:pt idx="2">
                  <c:v>0.11700000000000001</c:v>
                </c:pt>
                <c:pt idx="3">
                  <c:v>7.2999999999999995E-2</c:v>
                </c:pt>
                <c:pt idx="4">
                  <c:v>6.7000000000000004E-2</c:v>
                </c:pt>
                <c:pt idx="5">
                  <c:v>3.5999999999999997E-2</c:v>
                </c:pt>
                <c:pt idx="6">
                  <c:v>3.1E-2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D32-4669-A147-ED0525AAF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8293408"/>
        <c:axId val="468293736"/>
      </c:scatterChart>
      <c:valAx>
        <c:axId val="468293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293736"/>
        <c:crosses val="autoZero"/>
        <c:crossBetween val="midCat"/>
      </c:valAx>
      <c:valAx>
        <c:axId val="468293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293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54B4-4458-424E-BAFB-8C7356CE163A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E1223-8D7E-4AC2-8D63-9172D57C5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4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26d531e65_2_67:notes"/>
          <p:cNvSpPr txBox="1">
            <a:spLocks noGrp="1"/>
          </p:cNvSpPr>
          <p:nvPr>
            <p:ph type="body" idx="1"/>
          </p:nvPr>
        </p:nvSpPr>
        <p:spPr>
          <a:xfrm>
            <a:off x="415636" y="4342699"/>
            <a:ext cx="6043787" cy="411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00" tIns="89500" rIns="89500" bIns="8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</a:pPr>
            <a:endParaRPr sz="1400"/>
          </a:p>
        </p:txBody>
      </p:sp>
      <p:sp>
        <p:nvSpPr>
          <p:cNvPr id="119" name="Google Shape;119;g626d531e65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64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1"/>
            <a:ext cx="12191999" cy="836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11371639" y="6453336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A227D42-D62F-41C9-B21B-916D8D0DB9A4}" type="slidenum">
              <a:rPr lang="en-US" sz="120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‹#›</a:t>
            </a:fld>
            <a:endParaRPr lang="en-US" sz="12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4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5A9EF7-9930-43F6-B30B-5FFC75C85C2F}"/>
              </a:ext>
            </a:extLst>
          </p:cNvPr>
          <p:cNvSpPr/>
          <p:nvPr userDrawn="1"/>
        </p:nvSpPr>
        <p:spPr>
          <a:xfrm>
            <a:off x="-1" y="836706"/>
            <a:ext cx="12190917" cy="6003481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8050C8-7670-4729-9A76-16133C9F07A9}"/>
              </a:ext>
            </a:extLst>
          </p:cNvPr>
          <p:cNvSpPr/>
          <p:nvPr userDrawn="1"/>
        </p:nvSpPr>
        <p:spPr>
          <a:xfrm>
            <a:off x="1" y="1"/>
            <a:ext cx="12191999" cy="8367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3D2A14-63C8-4214-8E21-3BDCC4EA640E}"/>
              </a:ext>
            </a:extLst>
          </p:cNvPr>
          <p:cNvCxnSpPr/>
          <p:nvPr userDrawn="1"/>
        </p:nvCxnSpPr>
        <p:spPr>
          <a:xfrm>
            <a:off x="-2468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11064552" y="6381328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A227D42-D62F-41C9-B21B-916D8D0DB9A4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2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076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642F36-2AB8-4AB0-8C42-A5D175C059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6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1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42F36-2AB8-4AB0-8C42-A5D175C059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611006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BFABBF-8AB6-4189-BE0A-C21BFD5787DF}"/>
              </a:ext>
            </a:extLst>
          </p:cNvPr>
          <p:cNvSpPr/>
          <p:nvPr userDrawn="1"/>
        </p:nvSpPr>
        <p:spPr>
          <a:xfrm>
            <a:off x="-21912" y="-3016"/>
            <a:ext cx="6295864" cy="68610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32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C835DC-7277-4E5F-BE92-E83ACA38C196}"/>
              </a:ext>
            </a:extLst>
          </p:cNvPr>
          <p:cNvSpPr/>
          <p:nvPr userDrawn="1"/>
        </p:nvSpPr>
        <p:spPr>
          <a:xfrm>
            <a:off x="-21912" y="-3016"/>
            <a:ext cx="6295864" cy="68610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9" r:id="rId2"/>
    <p:sldLayoutId id="2147483658" r:id="rId3"/>
    <p:sldLayoutId id="2147483663" r:id="rId4"/>
    <p:sldLayoutId id="2147483660" r:id="rId5"/>
    <p:sldLayoutId id="214748366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ML_v5_01.ppt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411.4038.pdf" TargetMode="External"/><Relationship Id="rId13" Type="http://schemas.openxmlformats.org/officeDocument/2006/relationships/hyperlink" Target="https://arxiv.org/pdf/1612.01105.pdf" TargetMode="External"/><Relationship Id="rId3" Type="http://schemas.openxmlformats.org/officeDocument/2006/relationships/hyperlink" Target="https://github.com/eweill/keras-deepcv/blob/master/models/classification/alexnet.py" TargetMode="External"/><Relationship Id="rId7" Type="http://schemas.openxmlformats.org/officeDocument/2006/relationships/hyperlink" Target="https://arxiv.org/pdf/1608.06993.pdf" TargetMode="External"/><Relationship Id="rId12" Type="http://schemas.openxmlformats.org/officeDocument/2006/relationships/hyperlink" Target="https://arxiv.org/pdf/1611.10080.pdf" TargetMode="External"/><Relationship Id="rId17" Type="http://schemas.openxmlformats.org/officeDocument/2006/relationships/hyperlink" Target="https://arxiv.org/pdf/1605.06409.pdf" TargetMode="External"/><Relationship Id="rId2" Type="http://schemas.openxmlformats.org/officeDocument/2006/relationships/hyperlink" Target="https://github.com/eweill/keras-deepcv/blob/master/models/classification/lenet.py" TargetMode="External"/><Relationship Id="rId16" Type="http://schemas.openxmlformats.org/officeDocument/2006/relationships/hyperlink" Target="https://arxiv.org/pdf/1512.0232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1612.08242.pdf" TargetMode="External"/><Relationship Id="rId11" Type="http://schemas.openxmlformats.org/officeDocument/2006/relationships/hyperlink" Target="https://arxiv.org/pdf/1606.02147.pdf" TargetMode="External"/><Relationship Id="rId5" Type="http://schemas.openxmlformats.org/officeDocument/2006/relationships/hyperlink" Target="https://arxiv.org/pdf/1512.03385v1.pdf" TargetMode="External"/><Relationship Id="rId15" Type="http://schemas.openxmlformats.org/officeDocument/2006/relationships/hyperlink" Target="https://arxiv.org/pdf/1506.01497.pdf" TargetMode="External"/><Relationship Id="rId10" Type="http://schemas.openxmlformats.org/officeDocument/2006/relationships/hyperlink" Target="https://arxiv.org/pdf/1505.04597" TargetMode="External"/><Relationship Id="rId4" Type="http://schemas.openxmlformats.org/officeDocument/2006/relationships/hyperlink" Target="https://github.com/eweill/keras-deepcv/blob/master/models/classification/vgg.py" TargetMode="External"/><Relationship Id="rId9" Type="http://schemas.openxmlformats.org/officeDocument/2006/relationships/hyperlink" Target="https://arxiv.org/pdf/1511.00561" TargetMode="External"/><Relationship Id="rId14" Type="http://schemas.openxmlformats.org/officeDocument/2006/relationships/hyperlink" Target="https://arxiv.org/pdf/1703.06870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775AE6-12FC-4E6C-99F8-18AA394B7D5A}"/>
              </a:ext>
            </a:extLst>
          </p:cNvPr>
          <p:cNvSpPr/>
          <p:nvPr/>
        </p:nvSpPr>
        <p:spPr>
          <a:xfrm>
            <a:off x="6295864" y="0"/>
            <a:ext cx="5896136" cy="68493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27B8C-14B3-49D7-AF22-DD9A07E818B7}"/>
              </a:ext>
            </a:extLst>
          </p:cNvPr>
          <p:cNvSpPr txBox="1"/>
          <p:nvPr/>
        </p:nvSpPr>
        <p:spPr>
          <a:xfrm>
            <a:off x="0" y="2276872"/>
            <a:ext cx="62958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Basics of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Machine Learning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388E43-9300-45C3-9922-F1EDB227C375}"/>
              </a:ext>
            </a:extLst>
          </p:cNvPr>
          <p:cNvGrpSpPr/>
          <p:nvPr/>
        </p:nvGrpSpPr>
        <p:grpSpPr>
          <a:xfrm>
            <a:off x="7314979" y="1196752"/>
            <a:ext cx="3762844" cy="4104456"/>
            <a:chOff x="4606151" y="2924944"/>
            <a:chExt cx="3762844" cy="410445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7A7CF9C-5945-4E6C-AB30-6CB418CAB20A}"/>
                </a:ext>
              </a:extLst>
            </p:cNvPr>
            <p:cNvSpPr/>
            <p:nvPr/>
          </p:nvSpPr>
          <p:spPr>
            <a:xfrm>
              <a:off x="5189624" y="5165576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BC02A7C-DC83-40A1-BEF0-BE874CB5981E}"/>
                </a:ext>
              </a:extLst>
            </p:cNvPr>
            <p:cNvSpPr/>
            <p:nvPr/>
          </p:nvSpPr>
          <p:spPr>
            <a:xfrm>
              <a:off x="5009796" y="4365104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410499B-B068-41BA-984E-E9AFA3A07055}"/>
                </a:ext>
              </a:extLst>
            </p:cNvPr>
            <p:cNvSpPr/>
            <p:nvPr/>
          </p:nvSpPr>
          <p:spPr>
            <a:xfrm>
              <a:off x="5866332" y="4689140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2ABDCD-9CC0-4CD6-920C-67E790849942}"/>
                </a:ext>
              </a:extLst>
            </p:cNvPr>
            <p:cNvSpPr/>
            <p:nvPr/>
          </p:nvSpPr>
          <p:spPr>
            <a:xfrm>
              <a:off x="6222460" y="5609185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304476D-9D21-481A-A55B-D06AF9C42A53}"/>
                </a:ext>
              </a:extLst>
            </p:cNvPr>
            <p:cNvSpPr/>
            <p:nvPr/>
          </p:nvSpPr>
          <p:spPr>
            <a:xfrm>
              <a:off x="6386849" y="3991457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E080106-6D3A-4285-972F-EE6054114C2C}"/>
                </a:ext>
              </a:extLst>
            </p:cNvPr>
            <p:cNvSpPr/>
            <p:nvPr/>
          </p:nvSpPr>
          <p:spPr>
            <a:xfrm>
              <a:off x="7255994" y="5617410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2E142F7-3D21-4623-B1E2-841899FAF57C}"/>
                </a:ext>
              </a:extLst>
            </p:cNvPr>
            <p:cNvSpPr/>
            <p:nvPr/>
          </p:nvSpPr>
          <p:spPr>
            <a:xfrm>
              <a:off x="6872518" y="4853529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12942A-1B6D-4893-9B80-636DB6DFC30F}"/>
                </a:ext>
              </a:extLst>
            </p:cNvPr>
            <p:cNvSpPr/>
            <p:nvPr/>
          </p:nvSpPr>
          <p:spPr>
            <a:xfrm>
              <a:off x="7584773" y="4329367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EE130D-717B-47E1-987F-2CD6DDD6D8EB}"/>
                </a:ext>
              </a:extLst>
            </p:cNvPr>
            <p:cNvSpPr/>
            <p:nvPr/>
          </p:nvSpPr>
          <p:spPr>
            <a:xfrm>
              <a:off x="8040216" y="5158228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E64DBD-D314-4AA9-BFEE-44CD78E5D51F}"/>
                </a:ext>
              </a:extLst>
            </p:cNvPr>
            <p:cNvSpPr/>
            <p:nvPr/>
          </p:nvSpPr>
          <p:spPr>
            <a:xfrm>
              <a:off x="5623205" y="3903947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C841A0-6143-4EDB-BBD1-C7A30ED9C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6151" y="2924944"/>
              <a:ext cx="3690901" cy="410445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CA7A93-B001-4161-AB35-0B0265B2BC7C}"/>
              </a:ext>
            </a:extLst>
          </p:cNvPr>
          <p:cNvSpPr txBox="1"/>
          <p:nvPr/>
        </p:nvSpPr>
        <p:spPr>
          <a:xfrm>
            <a:off x="0" y="3676050"/>
            <a:ext cx="6295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Dmitry Ryabokon, </a:t>
            </a:r>
            <a:r>
              <a:rPr lang="en-US" u="sng" dirty="0">
                <a:solidFill>
                  <a:schemeClr val="bg1"/>
                </a:solidFill>
              </a:rPr>
              <a:t>github.com/</a:t>
            </a:r>
            <a:r>
              <a:rPr lang="en-US" u="sng" dirty="0" err="1">
                <a:solidFill>
                  <a:schemeClr val="bg1"/>
                </a:solidFill>
              </a:rPr>
              <a:t>dryabokon</a:t>
            </a:r>
            <a:endParaRPr lang="ru-RU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49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CNNs out of box</a:t>
            </a:r>
            <a:endParaRPr lang="ru-RU" sz="3600" b="1" dirty="0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46899F56-28EB-4966-9BB7-3AA9FC66F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6" y="1196752"/>
            <a:ext cx="11160308" cy="520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17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CNNs out of box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EE7791-83BF-45BB-93FC-EFC58DC12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980728"/>
            <a:ext cx="10297144" cy="567847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tensorflow_hub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as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hub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urllib.request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cv2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numpy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json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tensorflow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as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tf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  <a:t># ----------------------------------------------------------------------------------------------------------------------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URL 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'https://s3.amazonaws.com/deep-learning-models/image-models/imagenet_class_index.json'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data = json.loads(urllib.request.urlopen(URL).read().decode())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class_names = [data[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'%d'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%i][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for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i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Source Code Pro"/>
              </a:rPr>
              <a:t>range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999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)]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  <a:t># ----------------------------------------------------------------------------------------------------------------------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def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Source Code Pro"/>
              </a:rPr>
              <a:t>example_predict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():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module = hub.Module(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"https://tfhub.dev/google/imagenet/resnet_v2_50/classification/1"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img = cv2.imread(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'data/ex-natural/dog/dog_0000.jpg'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img = cv2.cvtColor(img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cv2.COLOR_BGR2RGB)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img = cv2.resize(img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224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224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)).astype(numpy.float32)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img = numpy.array([img]).astype(numpy.float32) /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255.0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sess = tf.Session()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sess.run(tf.global_variables_initializer())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sess.run(tf.tables_initializer())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outputs = module(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Source Code Pro"/>
              </a:rPr>
              <a:t>dict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images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=img)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signature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"image_classification"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as_dict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True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prob = outputs[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"default"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].eval(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Source Code Pro"/>
              </a:rPr>
              <a:t>session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=sess)[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idx = numpy.argsort(-prob)[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Source Code Pro"/>
              </a:rPr>
              <a:t>print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(class_names[idx]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prob[idx])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sess.close()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return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  <a:t># ----------------------------------------------------------------------------------------------------------------------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__name__ ==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'__main__'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: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example_predict()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9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CNNs out of box</a:t>
            </a:r>
            <a:endParaRPr lang="ru-RU" sz="3600" b="1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24CAA676-E098-4505-8FA1-AAC5DB54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930411"/>
            <a:ext cx="8739137" cy="583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93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CNNs out of box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56D262E-FCDA-4E6E-A266-D2229A1A4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1124744"/>
            <a:ext cx="9696400" cy="533992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from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keras.applications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MobileNet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from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keras.applications.xception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Xception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from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keras.applications.mobilenet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preprocess_input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urllib.request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cv2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numpy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json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from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keras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backend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as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K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K.set_image_dim_ordering(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'tf'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  <a:t># ----------------------------------------------------------------------------------------------------------------------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URL 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'https://s3.amazonaws.com/deep-learning-models/image-models/imagenet_class_index.json'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data = json.loads(urllib.request.urlopen(URL).read().decode())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class_names = [data[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'%d'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%i][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for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i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Source Code Pro"/>
              </a:rPr>
              <a:t>range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999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)]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  <a:t># ----------------------------------------------------------------------------------------------------------------------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def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Source Code Pro"/>
              </a:rPr>
              <a:t>example_predict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():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CNN = MobileNet()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  <a:t>#CNN = Xception()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img = cv2.imread(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'data/ex-natural/dog/dog_0000.jpg'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img = cv2.cvtColor(img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cv2.COLOR_BGR2RGB)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img = cv2.resize(img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224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224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)).astype(numpy.float32)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prob = CNN.predict(preprocess_input(numpy.array([img])))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idx = numpy.argsort(-prob[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])[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]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Source Code Pro"/>
              </a:rPr>
              <a:t>print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(class_names[idx]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prob[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Source Code Pro"/>
              </a:rPr>
              <a:t>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,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idx])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return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  <a:t># ----------------------------------------------------------------------------------------------------------------------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C8061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Source Code Pro"/>
              </a:rPr>
              <a:t>if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__name__ ==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Source Code Pro"/>
              </a:rPr>
              <a:t>'__main__'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: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</a:b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Source Code Pro"/>
              </a:rPr>
              <a:t>    example_predict()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16779A1-10BE-43DE-91C8-A29CBB72565B}"/>
              </a:ext>
            </a:extLst>
          </p:cNvPr>
          <p:cNvSpPr txBox="1"/>
          <p:nvPr/>
        </p:nvSpPr>
        <p:spPr>
          <a:xfrm>
            <a:off x="695400" y="1988840"/>
            <a:ext cx="4680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Basic operations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0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2935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35381A-CC1F-405F-AC01-2C4898EFB857}"/>
              </a:ext>
            </a:extLst>
          </p:cNvPr>
          <p:cNvGrpSpPr/>
          <p:nvPr/>
        </p:nvGrpSpPr>
        <p:grpSpPr>
          <a:xfrm>
            <a:off x="6960096" y="1988840"/>
            <a:ext cx="4113076" cy="4085151"/>
            <a:chOff x="6960096" y="1988840"/>
            <a:chExt cx="4113076" cy="40851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636FA34-8F9A-41D3-AC68-C608F4E4F3AC}"/>
                </a:ext>
              </a:extLst>
            </p:cNvPr>
            <p:cNvGrpSpPr/>
            <p:nvPr/>
          </p:nvGrpSpPr>
          <p:grpSpPr>
            <a:xfrm>
              <a:off x="6960096" y="1988840"/>
              <a:ext cx="720080" cy="703312"/>
              <a:chOff x="6888088" y="2077616"/>
              <a:chExt cx="720080" cy="70331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8C8C951-9079-47A9-9E29-40D3D7EED4E4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5529530-76F2-45E4-8FB9-865FE2B1553D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7EB444-AC9B-4C17-85F8-E98F6FFA0FB1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58D0DB-44C4-45DC-884A-ECF5EF0DC442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7ED6B6-638C-473C-A86A-DD83E7CC00DA}"/>
                </a:ext>
              </a:extLst>
            </p:cNvPr>
            <p:cNvGrpSpPr/>
            <p:nvPr/>
          </p:nvGrpSpPr>
          <p:grpSpPr>
            <a:xfrm>
              <a:off x="8040216" y="1988840"/>
              <a:ext cx="720080" cy="703312"/>
              <a:chOff x="6888088" y="2077616"/>
              <a:chExt cx="720080" cy="70331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FD59F2B-275A-4C90-9D0D-2FD8EC4582E9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ACD91C-8970-4C5F-AD51-F686262F5276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33118ED-B796-42D1-A02D-BD4AFAFD21AD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37646B2-D6C6-4FFE-A3FD-1DB0C3337671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7E9ACF-C6AE-4DCD-825D-E15ACCB876CF}"/>
                </a:ext>
              </a:extLst>
            </p:cNvPr>
            <p:cNvGrpSpPr/>
            <p:nvPr/>
          </p:nvGrpSpPr>
          <p:grpSpPr>
            <a:xfrm>
              <a:off x="9264352" y="1988840"/>
              <a:ext cx="720080" cy="703312"/>
              <a:chOff x="6888088" y="2077616"/>
              <a:chExt cx="720080" cy="70331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428AD3-F34F-4025-B05D-74AA7DDB54D8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E30BC22-7DF5-4FB2-B29D-0E90AFAB3DF2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E99A39-E9AE-44D4-BF3D-1F850147B2C0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BDD8FA-6567-4B14-8442-5C0CD97BFB6E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1A87574-AF71-416C-B544-786C5A6E6001}"/>
                </a:ext>
              </a:extLst>
            </p:cNvPr>
            <p:cNvGrpSpPr/>
            <p:nvPr/>
          </p:nvGrpSpPr>
          <p:grpSpPr>
            <a:xfrm>
              <a:off x="10353092" y="1988840"/>
              <a:ext cx="720080" cy="703312"/>
              <a:chOff x="6888088" y="2077616"/>
              <a:chExt cx="720080" cy="70331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364F868-D863-4FA9-BFEE-CC967DBAFB0D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868B43-335A-48B9-92DC-90B03D5CC9A5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C94D09D-14C4-438D-BBED-7F4BC5A2A4C9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BD95D06-69E9-4606-B0D2-309A22DF9C45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870C9B-404E-48B6-B321-57784E99E2AA}"/>
                </a:ext>
              </a:extLst>
            </p:cNvPr>
            <p:cNvGrpSpPr/>
            <p:nvPr/>
          </p:nvGrpSpPr>
          <p:grpSpPr>
            <a:xfrm>
              <a:off x="6960096" y="3125522"/>
              <a:ext cx="720080" cy="703312"/>
              <a:chOff x="6888088" y="2077616"/>
              <a:chExt cx="720080" cy="70331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DA9890-A847-4338-982D-09666A4FAD12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00CBAB-8856-49C5-BA17-CF10FEF6086E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044D03-085B-468B-B263-C22194B37320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0A4EEA0-096C-4D7F-A68C-D5B5EDD1C76F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78F2F1B-BCC5-4F12-9806-6DD78EAE2A83}"/>
                </a:ext>
              </a:extLst>
            </p:cNvPr>
            <p:cNvGrpSpPr/>
            <p:nvPr/>
          </p:nvGrpSpPr>
          <p:grpSpPr>
            <a:xfrm>
              <a:off x="8040216" y="3125522"/>
              <a:ext cx="720080" cy="703312"/>
              <a:chOff x="6888088" y="2077616"/>
              <a:chExt cx="720080" cy="70331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631E69E-CA80-4849-A686-6ADEF5D09176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B471B98-6E6B-4CCD-BC06-186EB386C4F4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A7B7629-8855-4434-817E-E84AA8DEA536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E5A18A4-BDED-4A33-8E44-2718ED52514C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988616E-B969-4931-AAF5-7E30DF242EA2}"/>
                </a:ext>
              </a:extLst>
            </p:cNvPr>
            <p:cNvGrpSpPr/>
            <p:nvPr/>
          </p:nvGrpSpPr>
          <p:grpSpPr>
            <a:xfrm>
              <a:off x="9264352" y="3125522"/>
              <a:ext cx="720080" cy="703312"/>
              <a:chOff x="6888088" y="2077616"/>
              <a:chExt cx="720080" cy="70331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0F23FED-6F7D-4D53-8061-1E83106CD5D1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0F2E6F5-4473-4D97-93D7-55094D0930C9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E7F1CD0-EA0F-4632-B42E-B899BA06FE64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D4B7989-928D-40B5-BA28-264F446F6928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3417755-2904-4482-A558-DC637591A748}"/>
                </a:ext>
              </a:extLst>
            </p:cNvPr>
            <p:cNvGrpSpPr/>
            <p:nvPr/>
          </p:nvGrpSpPr>
          <p:grpSpPr>
            <a:xfrm>
              <a:off x="10353092" y="3125522"/>
              <a:ext cx="720080" cy="703312"/>
              <a:chOff x="6888088" y="2077616"/>
              <a:chExt cx="720080" cy="70331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22D1378-47A9-4DA9-ADF5-725A1F9EEC87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E973184-7791-43FF-B5E5-54B5C9FD31D2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A9608F4-2055-4C93-AD5C-B08EF3C6EECB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40B5ADF-B9C0-4E0C-BB6A-17963D552902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61235E6-A278-4C83-A6E5-A4A0A0FA9260}"/>
                </a:ext>
              </a:extLst>
            </p:cNvPr>
            <p:cNvGrpSpPr/>
            <p:nvPr/>
          </p:nvGrpSpPr>
          <p:grpSpPr>
            <a:xfrm>
              <a:off x="6960096" y="4166580"/>
              <a:ext cx="720080" cy="703312"/>
              <a:chOff x="6888088" y="2077616"/>
              <a:chExt cx="720080" cy="703312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AD5F668-B427-4496-90F5-847EA2D1CB50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4FCE0A2-427D-4967-948D-7869149EA13E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60E4AA9-97F8-4B2E-ACF3-0E4783DEEAD2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1F4BAF6-0532-4DDF-8312-704BFE8B4FD9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6EB3EE5-29E0-49E5-BE36-A153304EDF43}"/>
                </a:ext>
              </a:extLst>
            </p:cNvPr>
            <p:cNvGrpSpPr/>
            <p:nvPr/>
          </p:nvGrpSpPr>
          <p:grpSpPr>
            <a:xfrm>
              <a:off x="8040216" y="4166580"/>
              <a:ext cx="720080" cy="703312"/>
              <a:chOff x="6888088" y="2077616"/>
              <a:chExt cx="720080" cy="703312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983571A-CDF1-4FFF-A9BF-128F819DFD59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2888D88-F6F7-4DD4-9A5E-700BC07074BB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B697702-C86D-44B7-A7C9-494D7D447CA6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C9D08EF-70D5-4E0F-8696-6C37A89A9515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26D72B9-DF5F-4350-83E3-6A6976D4CFB5}"/>
                </a:ext>
              </a:extLst>
            </p:cNvPr>
            <p:cNvGrpSpPr/>
            <p:nvPr/>
          </p:nvGrpSpPr>
          <p:grpSpPr>
            <a:xfrm>
              <a:off x="9264352" y="4166580"/>
              <a:ext cx="720080" cy="703312"/>
              <a:chOff x="6888088" y="2077616"/>
              <a:chExt cx="720080" cy="70331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094EDB0-1AD7-4DEE-971C-DCA59A8ADC39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6A2AA91-DE83-4DA8-8B01-52C6EE35587D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7955A06-42B8-4777-9966-06B0BBBF5518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0C0507F-E79F-49F1-A7B0-9638F13A2F9A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67ED328-844F-456F-8307-E21024E5F367}"/>
                </a:ext>
              </a:extLst>
            </p:cNvPr>
            <p:cNvGrpSpPr/>
            <p:nvPr/>
          </p:nvGrpSpPr>
          <p:grpSpPr>
            <a:xfrm>
              <a:off x="10353092" y="4166580"/>
              <a:ext cx="720080" cy="703312"/>
              <a:chOff x="6888088" y="2077616"/>
              <a:chExt cx="720080" cy="703312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F6D8D00-922C-42CA-A258-5837C6441F31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72BCB2F-9CC4-4752-808B-BC75373A8F30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87A59BE-3610-4A3B-BB48-D1FF3F489997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A71CBCB-110E-408A-B8E7-09B597392C75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0EE1D9D-FCCA-4091-9E00-973C4BE2993D}"/>
                </a:ext>
              </a:extLst>
            </p:cNvPr>
            <p:cNvGrpSpPr/>
            <p:nvPr/>
          </p:nvGrpSpPr>
          <p:grpSpPr>
            <a:xfrm>
              <a:off x="6960096" y="5370679"/>
              <a:ext cx="720080" cy="703312"/>
              <a:chOff x="6888088" y="2077616"/>
              <a:chExt cx="720080" cy="703312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416A118-CE02-4F5D-83EA-DE4DB447457B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2524C76-7D73-4C66-BF4F-C09CD61E4A42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198FC4E-8A0C-461F-8172-C12E8FA52C4D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BC4DAB4-D538-4BC8-84B5-FE31D5D4F02F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ABDFAF2-93F8-48D8-AF06-C0B4CC1C3B25}"/>
                </a:ext>
              </a:extLst>
            </p:cNvPr>
            <p:cNvGrpSpPr/>
            <p:nvPr/>
          </p:nvGrpSpPr>
          <p:grpSpPr>
            <a:xfrm>
              <a:off x="8040216" y="5370679"/>
              <a:ext cx="720080" cy="703312"/>
              <a:chOff x="6888088" y="2077616"/>
              <a:chExt cx="720080" cy="70331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A72F88B-9C31-4EAC-918C-24AFCF6BC968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BC84A86-EAE3-429F-94EF-889409CDE915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43380F9-C931-475D-9F45-820D0086D223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24110CA-2D48-4E12-8A09-47A42602A77C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BD24646-4096-4B29-979F-C3CFD2D90459}"/>
                </a:ext>
              </a:extLst>
            </p:cNvPr>
            <p:cNvGrpSpPr/>
            <p:nvPr/>
          </p:nvGrpSpPr>
          <p:grpSpPr>
            <a:xfrm>
              <a:off x="9264352" y="5370679"/>
              <a:ext cx="720080" cy="703312"/>
              <a:chOff x="6888088" y="2077616"/>
              <a:chExt cx="720080" cy="70331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D0CAD1F-AB08-4765-9DF1-8DBDFA66EDE2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F9547F7-60AA-4905-84FF-93E932CD6A27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3FAA4C5-D772-43D6-B720-D6219C30692C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19BCD0-99E0-4EBE-BB45-7D16FBC119A7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96DB675-A992-44B4-98A9-C8D798060C30}"/>
                </a:ext>
              </a:extLst>
            </p:cNvPr>
            <p:cNvGrpSpPr/>
            <p:nvPr/>
          </p:nvGrpSpPr>
          <p:grpSpPr>
            <a:xfrm>
              <a:off x="10353092" y="5370679"/>
              <a:ext cx="720080" cy="703312"/>
              <a:chOff x="6888088" y="2077616"/>
              <a:chExt cx="720080" cy="703312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C2BD870-3FF5-43DE-9D1F-611E7EC41BAA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FF3E5685-D290-4DB9-8E9A-BF5152732053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699114D-51FB-48ED-8C0B-5C168736865E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3D9449F-1580-4693-B2A4-32E23D81F75C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715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271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96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45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bg1">
              <a:lumMod val="9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9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322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2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95BAB3-744A-4553-A5FC-373E2C885B22}"/>
              </a:ext>
            </a:extLst>
          </p:cNvPr>
          <p:cNvSpPr txBox="1"/>
          <p:nvPr/>
        </p:nvSpPr>
        <p:spPr>
          <a:xfrm>
            <a:off x="0" y="2276872"/>
            <a:ext cx="62958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Lesson 17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Intro to Deep Learning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AD7C8-96C7-4FC2-83E3-35EEE4ED15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348880"/>
            <a:ext cx="1715852" cy="1715852"/>
          </a:xfrm>
          <a:prstGeom prst="rect">
            <a:avLst/>
          </a:prstGeom>
        </p:spPr>
      </p:pic>
      <p:pic>
        <p:nvPicPr>
          <p:cNvPr id="4" name="Picture 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F39BB3EA-FE0E-4E11-B0DB-F6823682E3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6800" y="295103"/>
            <a:ext cx="311647" cy="28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87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bg1">
              <a:lumMod val="9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6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bg1">
              <a:lumMod val="9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60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91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63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41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9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bg1">
              <a:lumMod val="9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14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bg1">
              <a:lumMod val="9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06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bg1">
              <a:lumMod val="9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8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bg1">
              <a:lumMod val="9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Intro to Deep Learning</a:t>
            </a:r>
            <a:endParaRPr lang="ru-RU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257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327BA-264C-4020-AE00-88427091B45D}"/>
              </a:ext>
            </a:extLst>
          </p:cNvPr>
          <p:cNvSpPr txBox="1"/>
          <p:nvPr/>
        </p:nvSpPr>
        <p:spPr>
          <a:xfrm>
            <a:off x="479376" y="2090172"/>
            <a:ext cx="8208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CNNs out of box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Some datasets available for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Basic Operations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89969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63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2A12C5-B759-4F03-AC34-F28B37C6F73B}"/>
              </a:ext>
            </a:extLst>
          </p:cNvPr>
          <p:cNvGrpSpPr/>
          <p:nvPr/>
        </p:nvGrpSpPr>
        <p:grpSpPr>
          <a:xfrm>
            <a:off x="5555940" y="3573016"/>
            <a:ext cx="720080" cy="703312"/>
            <a:chOff x="6888088" y="2077616"/>
            <a:chExt cx="720080" cy="703312"/>
          </a:xfrm>
          <a:solidFill>
            <a:schemeClr val="bg1">
              <a:lumMod val="9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0EC2A7-EBEF-4284-A93C-F77027F962F7}"/>
                </a:ext>
              </a:extLst>
            </p:cNvPr>
            <p:cNvSpPr/>
            <p:nvPr/>
          </p:nvSpPr>
          <p:spPr>
            <a:xfrm>
              <a:off x="688808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1C85D7-EFFA-4EF2-8373-5D9C5746627B}"/>
                </a:ext>
              </a:extLst>
            </p:cNvPr>
            <p:cNvSpPr/>
            <p:nvPr/>
          </p:nvSpPr>
          <p:spPr>
            <a:xfrm>
              <a:off x="7248128" y="2077616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166734-860A-4EAF-8669-849B2C73346A}"/>
                </a:ext>
              </a:extLst>
            </p:cNvPr>
            <p:cNvSpPr/>
            <p:nvPr/>
          </p:nvSpPr>
          <p:spPr>
            <a:xfrm>
              <a:off x="688808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DE4906-B9AE-4319-A62D-CAC839799310}"/>
                </a:ext>
              </a:extLst>
            </p:cNvPr>
            <p:cNvSpPr/>
            <p:nvPr/>
          </p:nvSpPr>
          <p:spPr>
            <a:xfrm>
              <a:off x="7248128" y="2429272"/>
              <a:ext cx="360040" cy="351656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11BBB4E2-7002-4B92-AF76-D1DDAFDC5143}"/>
              </a:ext>
            </a:extLst>
          </p:cNvPr>
          <p:cNvSpPr/>
          <p:nvPr/>
        </p:nvSpPr>
        <p:spPr>
          <a:xfrm>
            <a:off x="5226472" y="3816660"/>
            <a:ext cx="216024" cy="216024"/>
          </a:xfrm>
          <a:prstGeom prst="flowChartSummingJunctio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0242-A841-4391-AA3A-607086951A28}"/>
              </a:ext>
            </a:extLst>
          </p:cNvPr>
          <p:cNvSpPr txBox="1"/>
          <p:nvPr/>
        </p:nvSpPr>
        <p:spPr>
          <a:xfrm>
            <a:off x="6339408" y="3632284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</a:t>
            </a:r>
            <a:endParaRPr lang="ru-RU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8C3D0A-AA4A-480A-AE8B-B2D8D17B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4E79A5-0792-4541-ACBA-A61F8575C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0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0FB56-FD19-4A91-B22F-AECD5FE0C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21734-DBD1-4FA7-B505-E695F0797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31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Convolution</a:t>
            </a:r>
            <a:endParaRPr lang="ru-RU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0FB56-FD19-4A91-B22F-AECD5FE0C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21734-DBD1-4FA7-B505-E695F0797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71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329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De-Convolution</a:t>
            </a:r>
            <a:endParaRPr lang="ru-RU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0FB56-FD19-4A91-B22F-AECD5FE0C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13E125CB-8D6B-4500-B231-5805EEEC0590}"/>
              </a:ext>
            </a:extLst>
          </p:cNvPr>
          <p:cNvGrpSpPr/>
          <p:nvPr/>
        </p:nvGrpSpPr>
        <p:grpSpPr>
          <a:xfrm>
            <a:off x="6960096" y="1988840"/>
            <a:ext cx="4113076" cy="4085151"/>
            <a:chOff x="6960096" y="1988840"/>
            <a:chExt cx="4113076" cy="40851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CE60E5-1FB7-43B5-BC8E-5CBA13416C66}"/>
                </a:ext>
              </a:extLst>
            </p:cNvPr>
            <p:cNvGrpSpPr/>
            <p:nvPr/>
          </p:nvGrpSpPr>
          <p:grpSpPr>
            <a:xfrm>
              <a:off x="6960096" y="1988840"/>
              <a:ext cx="720080" cy="703312"/>
              <a:chOff x="6888088" y="2077616"/>
              <a:chExt cx="720080" cy="70331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F70BE3E-DE8C-4335-B997-7CB2685A47FE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DF5DF91-D5DD-4B60-9635-FE0141DB8F87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180BCBC-C64C-43F3-B103-74DB760B2C3B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E342B028-B08C-4FC8-95D0-EF9BE70173FD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C43660A-6B59-481A-914D-D35AFA447CB6}"/>
                </a:ext>
              </a:extLst>
            </p:cNvPr>
            <p:cNvGrpSpPr/>
            <p:nvPr/>
          </p:nvGrpSpPr>
          <p:grpSpPr>
            <a:xfrm>
              <a:off x="8040216" y="1988840"/>
              <a:ext cx="720080" cy="703312"/>
              <a:chOff x="6888088" y="2077616"/>
              <a:chExt cx="720080" cy="703312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BB5BA8FA-BFFB-48B3-AF35-4248964F8785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2E5478D-FC8D-4B3F-84FA-9236338DCD20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DE812E0-C811-4F7D-9EEB-DC6630E09DDD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AFC20BDC-2E64-4EFA-AA3A-BB0505AE2F7F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60B3339-BEFF-4F30-A6A6-CD2BFEDF0B25}"/>
                </a:ext>
              </a:extLst>
            </p:cNvPr>
            <p:cNvGrpSpPr/>
            <p:nvPr/>
          </p:nvGrpSpPr>
          <p:grpSpPr>
            <a:xfrm>
              <a:off x="9264352" y="1988840"/>
              <a:ext cx="720080" cy="703312"/>
              <a:chOff x="6888088" y="2077616"/>
              <a:chExt cx="720080" cy="703312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5D8C185B-D96C-4A92-BB55-FDCA6EF0CEDA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41D6556-AA65-40E1-9370-5205273D8415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C51F84D9-64CA-495E-9496-524E9313BCD2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4F09BEE4-2CFB-4C71-BF08-E75D6142E825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6881D0E-4932-43EE-AC50-E41739B99698}"/>
                </a:ext>
              </a:extLst>
            </p:cNvPr>
            <p:cNvGrpSpPr/>
            <p:nvPr/>
          </p:nvGrpSpPr>
          <p:grpSpPr>
            <a:xfrm>
              <a:off x="10353092" y="1988840"/>
              <a:ext cx="720080" cy="703312"/>
              <a:chOff x="6888088" y="2077616"/>
              <a:chExt cx="720080" cy="703312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AB9A09A-D7F3-4D17-80A1-8D930AFE7A75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8FDA842-51DB-4AF1-BA99-A6CC8CE52C66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2F645B5C-78C6-42BC-90EF-9B45DD3DB77A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1FEC53A-55EE-4EF8-8D5D-60FB78D52E71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90CF18C-5FDC-4165-AEB1-CF637F77AA77}"/>
                </a:ext>
              </a:extLst>
            </p:cNvPr>
            <p:cNvGrpSpPr/>
            <p:nvPr/>
          </p:nvGrpSpPr>
          <p:grpSpPr>
            <a:xfrm>
              <a:off x="6960096" y="3125522"/>
              <a:ext cx="720080" cy="703312"/>
              <a:chOff x="6888088" y="2077616"/>
              <a:chExt cx="720080" cy="703312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C45F08F3-E92C-4DA0-A36C-D6CFEBEF7D70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E522D4D-DF7A-4C5F-B095-641E4F1C722E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E07D1696-17AA-4E14-9B4A-73FDCD5DF58E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B6F5264-B24D-4A60-BD51-A1F8E986C6CE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BE65834-7EFD-4995-9A45-686402AC9AA6}"/>
                </a:ext>
              </a:extLst>
            </p:cNvPr>
            <p:cNvGrpSpPr/>
            <p:nvPr/>
          </p:nvGrpSpPr>
          <p:grpSpPr>
            <a:xfrm>
              <a:off x="8040216" y="3125522"/>
              <a:ext cx="720080" cy="703312"/>
              <a:chOff x="6888088" y="2077616"/>
              <a:chExt cx="720080" cy="703312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5324DFB2-D309-4704-895F-FD26E93B8427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5BC495D-0AE6-4CC7-A90E-4CC7018CB870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4800A89-342C-44F3-8DCB-376A58C94BBA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A5BD9F15-B72D-4146-95B7-D5A29A3ED5AD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CF1FC4E-DF68-4E5D-B2D6-48878DA8DFE5}"/>
                </a:ext>
              </a:extLst>
            </p:cNvPr>
            <p:cNvGrpSpPr/>
            <p:nvPr/>
          </p:nvGrpSpPr>
          <p:grpSpPr>
            <a:xfrm>
              <a:off x="9264352" y="3125522"/>
              <a:ext cx="720080" cy="703312"/>
              <a:chOff x="6888088" y="2077616"/>
              <a:chExt cx="720080" cy="703312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9AC48879-1166-444B-A1E2-1C455BBD5457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4A4B85E-2615-4F6D-8072-0CAEAEAB5DB2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0D06FD4-88F4-4591-A790-0698D82AC92D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6049D49-AAB8-495C-B2A7-2139EAA3D49E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B341234-1BFA-4E20-B364-977428D0C2F2}"/>
                </a:ext>
              </a:extLst>
            </p:cNvPr>
            <p:cNvGrpSpPr/>
            <p:nvPr/>
          </p:nvGrpSpPr>
          <p:grpSpPr>
            <a:xfrm>
              <a:off x="10353092" y="3125522"/>
              <a:ext cx="720080" cy="703312"/>
              <a:chOff x="6888088" y="2077616"/>
              <a:chExt cx="720080" cy="703312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DC0728A-A271-4583-8A99-701C02822047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0479980-0552-44FB-B2C4-139DC681B2CA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AEC2BCB-B922-42BB-8C4F-C3EF209CA691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DEB57AA-720B-4272-90EC-92184884C6A2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09FE26D-02ED-406B-AAA3-D0BFEC9B1E92}"/>
                </a:ext>
              </a:extLst>
            </p:cNvPr>
            <p:cNvGrpSpPr/>
            <p:nvPr/>
          </p:nvGrpSpPr>
          <p:grpSpPr>
            <a:xfrm>
              <a:off x="6960096" y="4166580"/>
              <a:ext cx="720080" cy="703312"/>
              <a:chOff x="6888088" y="2077616"/>
              <a:chExt cx="720080" cy="703312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0DA31AD7-2101-4269-A48A-CCF3030A6423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28F348FB-3FDF-4223-8E16-5DEF0CCEF221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00AA49B-0137-41B8-AD14-67486E3EA09E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93A1A0D-9B05-48F8-9AF3-47D48E6E8071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3DF9597-DC07-46B0-A720-D8DA0A5D30BE}"/>
                </a:ext>
              </a:extLst>
            </p:cNvPr>
            <p:cNvGrpSpPr/>
            <p:nvPr/>
          </p:nvGrpSpPr>
          <p:grpSpPr>
            <a:xfrm>
              <a:off x="8040216" y="4166580"/>
              <a:ext cx="720080" cy="703312"/>
              <a:chOff x="6888088" y="2077616"/>
              <a:chExt cx="720080" cy="703312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00306B8-832B-4AEC-A7D0-60913F6B39E2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DB2DDC6-7CDC-4A6D-B5E2-4CC4A9A73A62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8D0D5D2-82F1-40B5-A262-4DED863499BE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5ACBBE9-1F0F-4780-96C5-56F7DFF877FF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A0E821-F773-4CE4-B1CB-A2D2DEFF4756}"/>
                </a:ext>
              </a:extLst>
            </p:cNvPr>
            <p:cNvGrpSpPr/>
            <p:nvPr/>
          </p:nvGrpSpPr>
          <p:grpSpPr>
            <a:xfrm>
              <a:off x="9264352" y="4166580"/>
              <a:ext cx="720080" cy="703312"/>
              <a:chOff x="6888088" y="2077616"/>
              <a:chExt cx="720080" cy="703312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DAE40FC-1FB8-46DB-B83C-D16A58FB0A72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729E344-CDE8-42CD-9D7B-BC2AE5F0C170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84C4239-95FE-493E-BD19-578C96F86626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85D0885-3037-4918-91FC-28A848A14BD6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38898EE-07C9-43F5-B121-87D95C8391D8}"/>
                </a:ext>
              </a:extLst>
            </p:cNvPr>
            <p:cNvGrpSpPr/>
            <p:nvPr/>
          </p:nvGrpSpPr>
          <p:grpSpPr>
            <a:xfrm>
              <a:off x="10353092" y="4166580"/>
              <a:ext cx="720080" cy="703312"/>
              <a:chOff x="6888088" y="2077616"/>
              <a:chExt cx="720080" cy="703312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F7A6FC9-2967-4ACF-BCE3-291A73F9E0F3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C3D612A-E21F-4F0F-8A65-6A68E8B4D6C0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9276828-784D-4BE5-88A1-D26E8C883485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959FFE2-B6FB-49A1-84B3-5586F418675F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D9ED7EA-5A87-4BD0-B3E3-6113E4ACBE60}"/>
                </a:ext>
              </a:extLst>
            </p:cNvPr>
            <p:cNvGrpSpPr/>
            <p:nvPr/>
          </p:nvGrpSpPr>
          <p:grpSpPr>
            <a:xfrm>
              <a:off x="6960096" y="5370679"/>
              <a:ext cx="720080" cy="703312"/>
              <a:chOff x="6888088" y="2077616"/>
              <a:chExt cx="720080" cy="70331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CE7E99A-7DB5-41EC-987B-070E28321CBC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5649D87-C44F-4086-9854-1CD36379EB60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54A4067-27D9-431C-B782-02C4C86845C3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00ED0B6-0ABD-4858-9141-CA62FD9A11CA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EA5C127-37BC-42A1-9A6C-FE7BEBFF160E}"/>
                </a:ext>
              </a:extLst>
            </p:cNvPr>
            <p:cNvGrpSpPr/>
            <p:nvPr/>
          </p:nvGrpSpPr>
          <p:grpSpPr>
            <a:xfrm>
              <a:off x="8040216" y="5370679"/>
              <a:ext cx="720080" cy="703312"/>
              <a:chOff x="6888088" y="2077616"/>
              <a:chExt cx="720080" cy="703312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BAE312F-709F-435F-B99B-CF7815570618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2F4F7D38-55E1-4499-A00B-9991E7FF6BAE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F306A9F-E7E2-4B8A-A649-B3225A29ADB3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CD1EACF-0EE3-412D-B7AA-E8E79CF9366D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69F2082-F4D0-4AB4-85A1-C12AD822BA75}"/>
                </a:ext>
              </a:extLst>
            </p:cNvPr>
            <p:cNvGrpSpPr/>
            <p:nvPr/>
          </p:nvGrpSpPr>
          <p:grpSpPr>
            <a:xfrm>
              <a:off x="9264352" y="5370679"/>
              <a:ext cx="720080" cy="703312"/>
              <a:chOff x="6888088" y="2077616"/>
              <a:chExt cx="720080" cy="703312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A8E5494-7C0D-4638-9187-96EAC0298181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DB68D12-EC65-44E9-905F-E84DBE4F821F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8C4E63C-E70D-49D7-90F4-4183269AFE16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E66EF26-18AB-4789-9C07-7E42FE20CC4D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B64204D-28F5-4738-80DB-E72E220F2705}"/>
                </a:ext>
              </a:extLst>
            </p:cNvPr>
            <p:cNvGrpSpPr/>
            <p:nvPr/>
          </p:nvGrpSpPr>
          <p:grpSpPr>
            <a:xfrm>
              <a:off x="10353092" y="5370679"/>
              <a:ext cx="720080" cy="703312"/>
              <a:chOff x="6888088" y="2077616"/>
              <a:chExt cx="720080" cy="703312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AE06AA7-0FC1-44D8-848B-06D025DB3264}"/>
                  </a:ext>
                </a:extLst>
              </p:cNvPr>
              <p:cNvSpPr/>
              <p:nvPr/>
            </p:nvSpPr>
            <p:spPr>
              <a:xfrm>
                <a:off x="688808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1F190CB-3AB8-4935-A4B7-CBFAF41E415C}"/>
                  </a:ext>
                </a:extLst>
              </p:cNvPr>
              <p:cNvSpPr/>
              <p:nvPr/>
            </p:nvSpPr>
            <p:spPr>
              <a:xfrm>
                <a:off x="7248128" y="2077616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A56ADF9-BF6A-45E6-B63B-FC74C0743058}"/>
                  </a:ext>
                </a:extLst>
              </p:cNvPr>
              <p:cNvSpPr/>
              <p:nvPr/>
            </p:nvSpPr>
            <p:spPr>
              <a:xfrm>
                <a:off x="688808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5C0BA05-998A-4726-B76D-4FF2F99EEC1F}"/>
                  </a:ext>
                </a:extLst>
              </p:cNvPr>
              <p:cNvSpPr/>
              <p:nvPr/>
            </p:nvSpPr>
            <p:spPr>
              <a:xfrm>
                <a:off x="7248128" y="2429272"/>
                <a:ext cx="360040" cy="351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1" name="Arrow: Right 170">
            <a:extLst>
              <a:ext uri="{FF2B5EF4-FFF2-40B4-BE49-F238E27FC236}">
                <a16:creationId xmlns:a16="http://schemas.microsoft.com/office/drawing/2014/main" id="{1DEA5F7B-2DDB-45D0-B0DA-0718B004C87C}"/>
              </a:ext>
            </a:extLst>
          </p:cNvPr>
          <p:cNvSpPr/>
          <p:nvPr/>
        </p:nvSpPr>
        <p:spPr>
          <a:xfrm rot="10800000">
            <a:off x="5821679" y="3861048"/>
            <a:ext cx="576064" cy="360040"/>
          </a:xfrm>
          <a:prstGeom prst="rightArrow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FA8EC9B1-F95C-47B6-BDDE-214F29442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844824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59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Pool: avg</a:t>
            </a:r>
            <a:endParaRPr lang="ru-RU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D217F-7872-49F2-8FE6-4C708B604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3" y="1809264"/>
            <a:ext cx="4509120" cy="4509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52991-0DCD-40FA-99A5-F20C6792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902AA1CA-A79E-41BE-8B2A-2A86628C5DAA}"/>
              </a:ext>
            </a:extLst>
          </p:cNvPr>
          <p:cNvSpPr/>
          <p:nvPr/>
        </p:nvSpPr>
        <p:spPr>
          <a:xfrm>
            <a:off x="5839780" y="3919364"/>
            <a:ext cx="576064" cy="36004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41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Pool: max</a:t>
            </a:r>
            <a:endParaRPr lang="ru-RU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DACE8-7137-42D2-83C7-1E6396075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3" y="1809264"/>
            <a:ext cx="4509120" cy="4509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C0E6-DAEF-4ACD-B9F7-C58F36E28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844824"/>
            <a:ext cx="4509120" cy="45091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2CBE946-1DD5-4964-AF0C-A81B932E96DA}"/>
              </a:ext>
            </a:extLst>
          </p:cNvPr>
          <p:cNvSpPr/>
          <p:nvPr/>
        </p:nvSpPr>
        <p:spPr>
          <a:xfrm>
            <a:off x="5839780" y="3919364"/>
            <a:ext cx="576064" cy="36004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4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Flatten</a:t>
            </a:r>
            <a:endParaRPr lang="ru-RU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935CB-C53C-4709-B47F-59EAC367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98120" y="555398"/>
            <a:ext cx="823183" cy="10170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748190-0EEC-4FB9-8F02-BD0C4550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65" y="2025195"/>
            <a:ext cx="1547269" cy="157226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5F9D727-6A33-434D-BBD8-DD69FF8F9793}"/>
              </a:ext>
            </a:extLst>
          </p:cNvPr>
          <p:cNvSpPr/>
          <p:nvPr/>
        </p:nvSpPr>
        <p:spPr>
          <a:xfrm rot="5400000">
            <a:off x="5821679" y="4379735"/>
            <a:ext cx="576064" cy="36004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9A7957-3F6B-46F2-9561-44DF1CE8CBC1}"/>
              </a:ext>
            </a:extLst>
          </p:cNvPr>
          <p:cNvSpPr/>
          <p:nvPr/>
        </p:nvSpPr>
        <p:spPr>
          <a:xfrm>
            <a:off x="5213450" y="1845489"/>
            <a:ext cx="1656184" cy="175197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3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343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Fully Connected</a:t>
            </a:r>
            <a:endParaRPr lang="ru-RU" sz="3200" b="1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CEC0889-C3E3-4930-B7A3-89ECDA5E7605}"/>
              </a:ext>
            </a:extLst>
          </p:cNvPr>
          <p:cNvGrpSpPr/>
          <p:nvPr/>
        </p:nvGrpSpPr>
        <p:grpSpPr>
          <a:xfrm>
            <a:off x="4853280" y="1888956"/>
            <a:ext cx="1962800" cy="4060324"/>
            <a:chOff x="4799856" y="2123564"/>
            <a:chExt cx="1962800" cy="406032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BC93E19-86CE-46DB-868F-EF6EFF7E4460}"/>
                </a:ext>
              </a:extLst>
            </p:cNvPr>
            <p:cNvSpPr/>
            <p:nvPr/>
          </p:nvSpPr>
          <p:spPr>
            <a:xfrm>
              <a:off x="4799856" y="2123564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7B38817-E5FF-4CF3-A1ED-CE5E62E4777E}"/>
                </a:ext>
              </a:extLst>
            </p:cNvPr>
            <p:cNvSpPr/>
            <p:nvPr/>
          </p:nvSpPr>
          <p:spPr>
            <a:xfrm>
              <a:off x="4799856" y="3203684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E8A53BC-1E1F-417D-A2F2-6661532B4C82}"/>
                </a:ext>
              </a:extLst>
            </p:cNvPr>
            <p:cNvSpPr/>
            <p:nvPr/>
          </p:nvSpPr>
          <p:spPr>
            <a:xfrm>
              <a:off x="4799856" y="4265220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FF3A544-D48D-446F-B6C8-E59DE9C077A3}"/>
                </a:ext>
              </a:extLst>
            </p:cNvPr>
            <p:cNvSpPr/>
            <p:nvPr/>
          </p:nvSpPr>
          <p:spPr>
            <a:xfrm>
              <a:off x="4799856" y="5445224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24EAD39-1190-4F3A-9635-45BBB97F16D7}"/>
                </a:ext>
              </a:extLst>
            </p:cNvPr>
            <p:cNvCxnSpPr>
              <a:cxnSpLocks/>
              <a:stCxn id="84" idx="7"/>
              <a:endCxn id="100" idx="1"/>
            </p:cNvCxnSpPr>
            <p:nvPr/>
          </p:nvCxnSpPr>
          <p:spPr>
            <a:xfrm>
              <a:off x="5430345" y="2231739"/>
              <a:ext cx="701822" cy="44134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F7319F4-DADA-4D05-8963-888F11719F88}"/>
                </a:ext>
              </a:extLst>
            </p:cNvPr>
            <p:cNvCxnSpPr>
              <a:cxnSpLocks/>
              <a:stCxn id="85" idx="7"/>
              <a:endCxn id="100" idx="1"/>
            </p:cNvCxnSpPr>
            <p:nvPr/>
          </p:nvCxnSpPr>
          <p:spPr>
            <a:xfrm flipV="1">
              <a:off x="5430345" y="2673079"/>
              <a:ext cx="701822" cy="63878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EBC2EC1-061B-47A0-94E0-E929D74C726A}"/>
                </a:ext>
              </a:extLst>
            </p:cNvPr>
            <p:cNvCxnSpPr>
              <a:cxnSpLocks/>
              <a:stCxn id="86" idx="7"/>
              <a:endCxn id="100" idx="1"/>
            </p:cNvCxnSpPr>
            <p:nvPr/>
          </p:nvCxnSpPr>
          <p:spPr>
            <a:xfrm flipV="1">
              <a:off x="5430345" y="2673079"/>
              <a:ext cx="701822" cy="170031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44EE1A1-E599-475B-9ECB-774F1FB590B3}"/>
                </a:ext>
              </a:extLst>
            </p:cNvPr>
            <p:cNvCxnSpPr>
              <a:cxnSpLocks/>
              <a:stCxn id="87" idx="7"/>
              <a:endCxn id="100" idx="1"/>
            </p:cNvCxnSpPr>
            <p:nvPr/>
          </p:nvCxnSpPr>
          <p:spPr>
            <a:xfrm flipV="1">
              <a:off x="5430345" y="2673079"/>
              <a:ext cx="701822" cy="288032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5AAB806-8E88-4B45-B8CE-2CDE30B03EB9}"/>
                </a:ext>
              </a:extLst>
            </p:cNvPr>
            <p:cNvCxnSpPr>
              <a:cxnSpLocks/>
              <a:stCxn id="84" idx="6"/>
              <a:endCxn id="101" idx="1"/>
            </p:cNvCxnSpPr>
            <p:nvPr/>
          </p:nvCxnSpPr>
          <p:spPr>
            <a:xfrm>
              <a:off x="5538520" y="2492896"/>
              <a:ext cx="593647" cy="126030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0DDE7B4-79A2-4EEA-9803-00794CAB913A}"/>
                </a:ext>
              </a:extLst>
            </p:cNvPr>
            <p:cNvCxnSpPr>
              <a:cxnSpLocks/>
              <a:stCxn id="85" idx="6"/>
              <a:endCxn id="101" idx="1"/>
            </p:cNvCxnSpPr>
            <p:nvPr/>
          </p:nvCxnSpPr>
          <p:spPr>
            <a:xfrm>
              <a:off x="5538520" y="3573016"/>
              <a:ext cx="593647" cy="18018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599EA1B-1D99-4BBD-B868-E313B8CDD4BF}"/>
                </a:ext>
              </a:extLst>
            </p:cNvPr>
            <p:cNvCxnSpPr>
              <a:cxnSpLocks/>
              <a:stCxn id="86" idx="6"/>
              <a:endCxn id="101" idx="1"/>
            </p:cNvCxnSpPr>
            <p:nvPr/>
          </p:nvCxnSpPr>
          <p:spPr>
            <a:xfrm flipV="1">
              <a:off x="5538520" y="3753199"/>
              <a:ext cx="593647" cy="88135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CD669DF-DF04-4DD3-B4B0-402CDA005AFB}"/>
                </a:ext>
              </a:extLst>
            </p:cNvPr>
            <p:cNvCxnSpPr>
              <a:cxnSpLocks/>
              <a:stCxn id="87" idx="6"/>
              <a:endCxn id="101" idx="1"/>
            </p:cNvCxnSpPr>
            <p:nvPr/>
          </p:nvCxnSpPr>
          <p:spPr>
            <a:xfrm flipV="1">
              <a:off x="5538520" y="3753199"/>
              <a:ext cx="593647" cy="206135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35D266E-7EFD-400A-8843-EACA66C15463}"/>
                </a:ext>
              </a:extLst>
            </p:cNvPr>
            <p:cNvCxnSpPr>
              <a:cxnSpLocks/>
              <a:stCxn id="87" idx="5"/>
              <a:endCxn id="102" idx="3"/>
            </p:cNvCxnSpPr>
            <p:nvPr/>
          </p:nvCxnSpPr>
          <p:spPr>
            <a:xfrm flipV="1">
              <a:off x="5430345" y="5337049"/>
              <a:ext cx="701822" cy="73866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7EC211B-15CE-4C71-8AB4-7179DACF043D}"/>
                </a:ext>
              </a:extLst>
            </p:cNvPr>
            <p:cNvCxnSpPr>
              <a:cxnSpLocks/>
              <a:stCxn id="86" idx="5"/>
              <a:endCxn id="102" idx="3"/>
            </p:cNvCxnSpPr>
            <p:nvPr/>
          </p:nvCxnSpPr>
          <p:spPr>
            <a:xfrm>
              <a:off x="5430345" y="4895709"/>
              <a:ext cx="701822" cy="44134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3C2B33E-DBD3-4875-834F-233F9DFD36E8}"/>
                </a:ext>
              </a:extLst>
            </p:cNvPr>
            <p:cNvCxnSpPr>
              <a:cxnSpLocks/>
              <a:stCxn id="85" idx="5"/>
              <a:endCxn id="102" idx="3"/>
            </p:cNvCxnSpPr>
            <p:nvPr/>
          </p:nvCxnSpPr>
          <p:spPr>
            <a:xfrm>
              <a:off x="5430345" y="3834173"/>
              <a:ext cx="701822" cy="150287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89EBBD-F9D9-44FA-BBF3-710F5AEA1D9B}"/>
                </a:ext>
              </a:extLst>
            </p:cNvPr>
            <p:cNvCxnSpPr>
              <a:cxnSpLocks/>
              <a:stCxn id="84" idx="5"/>
              <a:endCxn id="102" idx="3"/>
            </p:cNvCxnSpPr>
            <p:nvPr/>
          </p:nvCxnSpPr>
          <p:spPr>
            <a:xfrm>
              <a:off x="5430345" y="2754053"/>
              <a:ext cx="701822" cy="258299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9AA83E1-994C-4103-A7CE-270543C14CBF}"/>
                </a:ext>
              </a:extLst>
            </p:cNvPr>
            <p:cNvSpPr/>
            <p:nvPr/>
          </p:nvSpPr>
          <p:spPr>
            <a:xfrm>
              <a:off x="6023992" y="2564904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3DAF60F-44A7-4BE6-AD64-543A4C361D3A}"/>
                </a:ext>
              </a:extLst>
            </p:cNvPr>
            <p:cNvSpPr/>
            <p:nvPr/>
          </p:nvSpPr>
          <p:spPr>
            <a:xfrm>
              <a:off x="6023992" y="3645024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8F7EAD7-8831-4964-A023-018F0666493A}"/>
                </a:ext>
              </a:extLst>
            </p:cNvPr>
            <p:cNvSpPr/>
            <p:nvPr/>
          </p:nvSpPr>
          <p:spPr>
            <a:xfrm>
              <a:off x="6023992" y="4706560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7512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Dropout</a:t>
            </a:r>
            <a:endParaRPr lang="ru-RU" sz="32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E8AD93-692F-4E7C-9EE9-896467BFA71A}"/>
              </a:ext>
            </a:extLst>
          </p:cNvPr>
          <p:cNvGrpSpPr/>
          <p:nvPr/>
        </p:nvGrpSpPr>
        <p:grpSpPr>
          <a:xfrm>
            <a:off x="3647728" y="1916832"/>
            <a:ext cx="4267056" cy="4060324"/>
            <a:chOff x="3647728" y="1916832"/>
            <a:chExt cx="4267056" cy="406032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E8A3548-965E-4735-8ADA-653C2AEF08CD}"/>
                </a:ext>
              </a:extLst>
            </p:cNvPr>
            <p:cNvCxnSpPr>
              <a:cxnSpLocks/>
              <a:stCxn id="21" idx="7"/>
              <a:endCxn id="38" idx="1"/>
            </p:cNvCxnSpPr>
            <p:nvPr/>
          </p:nvCxnSpPr>
          <p:spPr>
            <a:xfrm flipV="1">
              <a:off x="4278217" y="2025007"/>
              <a:ext cx="701822" cy="369332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C79E56-27F6-4899-BB60-848A6A273085}"/>
                </a:ext>
              </a:extLst>
            </p:cNvPr>
            <p:cNvCxnSpPr>
              <a:cxnSpLocks/>
              <a:stCxn id="19" idx="6"/>
              <a:endCxn id="39" idx="2"/>
            </p:cNvCxnSpPr>
            <p:nvPr/>
          </p:nvCxnSpPr>
          <p:spPr>
            <a:xfrm flipV="1">
              <a:off x="4386392" y="3366284"/>
              <a:ext cx="485472" cy="369332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F05F9B-F6F7-4A04-BA7E-B1E8516DF1BA}"/>
                </a:ext>
              </a:extLst>
            </p:cNvPr>
            <p:cNvCxnSpPr>
              <a:cxnSpLocks/>
              <a:stCxn id="21" idx="7"/>
              <a:endCxn id="39" idx="1"/>
            </p:cNvCxnSpPr>
            <p:nvPr/>
          </p:nvCxnSpPr>
          <p:spPr>
            <a:xfrm>
              <a:off x="4278217" y="2394339"/>
              <a:ext cx="701822" cy="7107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655FD87-C742-488F-AE23-A0B533CD9F9C}"/>
                </a:ext>
              </a:extLst>
            </p:cNvPr>
            <p:cNvCxnSpPr>
              <a:cxnSpLocks/>
              <a:stCxn id="21" idx="7"/>
              <a:endCxn id="40" idx="1"/>
            </p:cNvCxnSpPr>
            <p:nvPr/>
          </p:nvCxnSpPr>
          <p:spPr>
            <a:xfrm>
              <a:off x="4278217" y="2394339"/>
              <a:ext cx="701822" cy="177232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35A83-67A8-414D-96AE-C45D3ECE9896}"/>
                </a:ext>
              </a:extLst>
            </p:cNvPr>
            <p:cNvCxnSpPr>
              <a:cxnSpLocks/>
              <a:stCxn id="21" idx="7"/>
              <a:endCxn id="41" idx="1"/>
            </p:cNvCxnSpPr>
            <p:nvPr/>
          </p:nvCxnSpPr>
          <p:spPr>
            <a:xfrm>
              <a:off x="4278217" y="2394339"/>
              <a:ext cx="701822" cy="295232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F6D7AA-3506-4537-8620-E93F553F2731}"/>
                </a:ext>
              </a:extLst>
            </p:cNvPr>
            <p:cNvCxnSpPr>
              <a:cxnSpLocks/>
              <a:stCxn id="19" idx="6"/>
              <a:endCxn id="38" idx="2"/>
            </p:cNvCxnSpPr>
            <p:nvPr/>
          </p:nvCxnSpPr>
          <p:spPr>
            <a:xfrm flipV="1">
              <a:off x="4386392" y="2286164"/>
              <a:ext cx="485472" cy="1449452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F914F0-6136-4FC9-9E7B-70C2613DF367}"/>
                </a:ext>
              </a:extLst>
            </p:cNvPr>
            <p:cNvCxnSpPr>
              <a:cxnSpLocks/>
              <a:stCxn id="19" idx="6"/>
              <a:endCxn id="40" idx="2"/>
            </p:cNvCxnSpPr>
            <p:nvPr/>
          </p:nvCxnSpPr>
          <p:spPr>
            <a:xfrm>
              <a:off x="4386392" y="3735616"/>
              <a:ext cx="485472" cy="69220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228B61-1E1E-49EB-A519-9045DBB2B18A}"/>
                </a:ext>
              </a:extLst>
            </p:cNvPr>
            <p:cNvCxnSpPr>
              <a:cxnSpLocks/>
              <a:stCxn id="19" idx="6"/>
              <a:endCxn id="41" idx="2"/>
            </p:cNvCxnSpPr>
            <p:nvPr/>
          </p:nvCxnSpPr>
          <p:spPr>
            <a:xfrm>
              <a:off x="4386392" y="3735616"/>
              <a:ext cx="485472" cy="187220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8C695A-3606-4262-AF49-26B231E628EF}"/>
                </a:ext>
              </a:extLst>
            </p:cNvPr>
            <p:cNvCxnSpPr>
              <a:cxnSpLocks/>
              <a:stCxn id="20" idx="5"/>
              <a:endCxn id="41" idx="3"/>
            </p:cNvCxnSpPr>
            <p:nvPr/>
          </p:nvCxnSpPr>
          <p:spPr>
            <a:xfrm>
              <a:off x="4278217" y="5058309"/>
              <a:ext cx="701822" cy="810672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E63B026-B2C0-45FC-B7FA-2F408150FBC3}"/>
                </a:ext>
              </a:extLst>
            </p:cNvPr>
            <p:cNvCxnSpPr>
              <a:cxnSpLocks/>
              <a:stCxn id="20" idx="5"/>
              <a:endCxn id="40" idx="3"/>
            </p:cNvCxnSpPr>
            <p:nvPr/>
          </p:nvCxnSpPr>
          <p:spPr>
            <a:xfrm flipV="1">
              <a:off x="4278217" y="4688977"/>
              <a:ext cx="701822" cy="369332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7420C9-0FC8-4416-9E22-3A0324BB700C}"/>
                </a:ext>
              </a:extLst>
            </p:cNvPr>
            <p:cNvCxnSpPr>
              <a:cxnSpLocks/>
              <a:stCxn id="20" idx="5"/>
              <a:endCxn id="39" idx="3"/>
            </p:cNvCxnSpPr>
            <p:nvPr/>
          </p:nvCxnSpPr>
          <p:spPr>
            <a:xfrm flipV="1">
              <a:off x="4278217" y="3627441"/>
              <a:ext cx="701822" cy="143086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8E3E97-A40F-4153-B270-21BE55C3FB5F}"/>
                </a:ext>
              </a:extLst>
            </p:cNvPr>
            <p:cNvCxnSpPr>
              <a:cxnSpLocks/>
              <a:stCxn id="20" idx="5"/>
              <a:endCxn id="38" idx="3"/>
            </p:cNvCxnSpPr>
            <p:nvPr/>
          </p:nvCxnSpPr>
          <p:spPr>
            <a:xfrm flipV="1">
              <a:off x="4278217" y="2547321"/>
              <a:ext cx="701822" cy="25109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164A3B-E660-4E89-A278-15035D73F715}"/>
                </a:ext>
              </a:extLst>
            </p:cNvPr>
            <p:cNvSpPr/>
            <p:nvPr/>
          </p:nvSpPr>
          <p:spPr>
            <a:xfrm>
              <a:off x="3647728" y="3366284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51C31D8-C367-479D-968C-0FE1153AB025}"/>
                </a:ext>
              </a:extLst>
            </p:cNvPr>
            <p:cNvSpPr/>
            <p:nvPr/>
          </p:nvSpPr>
          <p:spPr>
            <a:xfrm>
              <a:off x="3647728" y="4427820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CD838A-65AC-4CAB-9044-B40C0FF0AF51}"/>
                </a:ext>
              </a:extLst>
            </p:cNvPr>
            <p:cNvSpPr/>
            <p:nvPr/>
          </p:nvSpPr>
          <p:spPr>
            <a:xfrm>
              <a:off x="3647728" y="2286164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49732D-754C-49D9-B4D4-C602D86D3E45}"/>
                </a:ext>
              </a:extLst>
            </p:cNvPr>
            <p:cNvCxnSpPr>
              <a:cxnSpLocks/>
              <a:stCxn id="39" idx="6"/>
              <a:endCxn id="43" idx="2"/>
            </p:cNvCxnSpPr>
            <p:nvPr/>
          </p:nvCxnSpPr>
          <p:spPr>
            <a:xfrm>
              <a:off x="5610528" y="3366284"/>
              <a:ext cx="341456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D4CC70-BDF6-4280-9A0D-F4C43A21BB74}"/>
                </a:ext>
              </a:extLst>
            </p:cNvPr>
            <p:cNvCxnSpPr>
              <a:cxnSpLocks/>
              <a:stCxn id="41" idx="6"/>
              <a:endCxn id="45" idx="2"/>
            </p:cNvCxnSpPr>
            <p:nvPr/>
          </p:nvCxnSpPr>
          <p:spPr>
            <a:xfrm>
              <a:off x="5610528" y="5607824"/>
              <a:ext cx="341456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6FFC9E4-4488-4B1A-8425-4E374A3761FC}"/>
                </a:ext>
              </a:extLst>
            </p:cNvPr>
            <p:cNvCxnSpPr>
              <a:cxnSpLocks/>
              <a:stCxn id="41" idx="6"/>
              <a:endCxn id="44" idx="4"/>
            </p:cNvCxnSpPr>
            <p:nvPr/>
          </p:nvCxnSpPr>
          <p:spPr>
            <a:xfrm flipV="1">
              <a:off x="5610528" y="4797152"/>
              <a:ext cx="710788" cy="810672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765791E-77E0-494B-B0CC-9B0989168EB6}"/>
                </a:ext>
              </a:extLst>
            </p:cNvPr>
            <p:cNvCxnSpPr>
              <a:cxnSpLocks/>
              <a:stCxn id="39" idx="6"/>
              <a:endCxn id="42" idx="4"/>
            </p:cNvCxnSpPr>
            <p:nvPr/>
          </p:nvCxnSpPr>
          <p:spPr>
            <a:xfrm flipV="1">
              <a:off x="5610528" y="2655496"/>
              <a:ext cx="710788" cy="7107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0EF814-A20A-4DE1-80DD-9A7D8C9B0821}"/>
                </a:ext>
              </a:extLst>
            </p:cNvPr>
            <p:cNvCxnSpPr>
              <a:cxnSpLocks/>
              <a:stCxn id="39" idx="6"/>
              <a:endCxn id="44" idx="0"/>
            </p:cNvCxnSpPr>
            <p:nvPr/>
          </p:nvCxnSpPr>
          <p:spPr>
            <a:xfrm>
              <a:off x="5610528" y="3366284"/>
              <a:ext cx="710788" cy="69220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B28503-14AD-4B00-BD1B-12AA819242F6}"/>
                </a:ext>
              </a:extLst>
            </p:cNvPr>
            <p:cNvCxnSpPr>
              <a:cxnSpLocks/>
              <a:stCxn id="39" idx="6"/>
              <a:endCxn id="45" idx="1"/>
            </p:cNvCxnSpPr>
            <p:nvPr/>
          </p:nvCxnSpPr>
          <p:spPr>
            <a:xfrm>
              <a:off x="5610528" y="3366284"/>
              <a:ext cx="449631" cy="198038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C2F85B-77B7-40D0-94A9-FC4BFA80B51E}"/>
                </a:ext>
              </a:extLst>
            </p:cNvPr>
            <p:cNvCxnSpPr>
              <a:cxnSpLocks/>
              <a:stCxn id="41" idx="6"/>
              <a:endCxn id="43" idx="3"/>
            </p:cNvCxnSpPr>
            <p:nvPr/>
          </p:nvCxnSpPr>
          <p:spPr>
            <a:xfrm flipV="1">
              <a:off x="5610528" y="3627441"/>
              <a:ext cx="449631" cy="198038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7C4EA13-579B-4EDC-9F3A-AFFDA14EEB33}"/>
                </a:ext>
              </a:extLst>
            </p:cNvPr>
            <p:cNvCxnSpPr>
              <a:cxnSpLocks/>
              <a:stCxn id="42" idx="2"/>
              <a:endCxn id="41" idx="6"/>
            </p:cNvCxnSpPr>
            <p:nvPr/>
          </p:nvCxnSpPr>
          <p:spPr>
            <a:xfrm flipH="1">
              <a:off x="5610528" y="2286164"/>
              <a:ext cx="341456" cy="332166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B8EB7F-AC32-4A8B-B9FB-565EF4B159E4}"/>
                </a:ext>
              </a:extLst>
            </p:cNvPr>
            <p:cNvSpPr/>
            <p:nvPr/>
          </p:nvSpPr>
          <p:spPr>
            <a:xfrm>
              <a:off x="4871864" y="1916832"/>
              <a:ext cx="738664" cy="7386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2EDAD80-6853-4C13-86B0-6EF56A477E9E}"/>
                </a:ext>
              </a:extLst>
            </p:cNvPr>
            <p:cNvSpPr/>
            <p:nvPr/>
          </p:nvSpPr>
          <p:spPr>
            <a:xfrm>
              <a:off x="4871864" y="2996952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A8F511F-ABFF-4AFB-AB3D-F65BEACC54C2}"/>
                </a:ext>
              </a:extLst>
            </p:cNvPr>
            <p:cNvSpPr/>
            <p:nvPr/>
          </p:nvSpPr>
          <p:spPr>
            <a:xfrm>
              <a:off x="4871864" y="4058488"/>
              <a:ext cx="738664" cy="73866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88E66B4-BBB7-48B9-A8BE-9DF3667DB3C6}"/>
                </a:ext>
              </a:extLst>
            </p:cNvPr>
            <p:cNvSpPr/>
            <p:nvPr/>
          </p:nvSpPr>
          <p:spPr>
            <a:xfrm>
              <a:off x="4871864" y="5238492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D2A209B-80DB-46FC-8734-726B94961F4E}"/>
                </a:ext>
              </a:extLst>
            </p:cNvPr>
            <p:cNvSpPr/>
            <p:nvPr/>
          </p:nvSpPr>
          <p:spPr>
            <a:xfrm>
              <a:off x="5951984" y="1916832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01EDDC-184E-4B01-8CA3-64A151F32CEA}"/>
                </a:ext>
              </a:extLst>
            </p:cNvPr>
            <p:cNvSpPr/>
            <p:nvPr/>
          </p:nvSpPr>
          <p:spPr>
            <a:xfrm>
              <a:off x="5951984" y="2996952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CE85EE0-5EEB-443A-8FDC-D0DB6BBFD42D}"/>
                </a:ext>
              </a:extLst>
            </p:cNvPr>
            <p:cNvSpPr/>
            <p:nvPr/>
          </p:nvSpPr>
          <p:spPr>
            <a:xfrm>
              <a:off x="5951984" y="4058488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81C239F-9AB3-4405-ADD6-E0EE1953B674}"/>
                </a:ext>
              </a:extLst>
            </p:cNvPr>
            <p:cNvSpPr/>
            <p:nvPr/>
          </p:nvSpPr>
          <p:spPr>
            <a:xfrm>
              <a:off x="5951984" y="5238492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AD121D0-EA5C-46C5-98A5-76B45F3013D9}"/>
                </a:ext>
              </a:extLst>
            </p:cNvPr>
            <p:cNvCxnSpPr>
              <a:cxnSpLocks/>
              <a:stCxn id="42" idx="7"/>
              <a:endCxn id="58" idx="1"/>
            </p:cNvCxnSpPr>
            <p:nvPr/>
          </p:nvCxnSpPr>
          <p:spPr>
            <a:xfrm>
              <a:off x="6582473" y="2025007"/>
              <a:ext cx="701822" cy="44134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BB8B7CA-BC24-45DC-A6AF-34C78B8AFAEE}"/>
                </a:ext>
              </a:extLst>
            </p:cNvPr>
            <p:cNvCxnSpPr>
              <a:cxnSpLocks/>
              <a:stCxn id="43" idx="7"/>
              <a:endCxn id="58" idx="1"/>
            </p:cNvCxnSpPr>
            <p:nvPr/>
          </p:nvCxnSpPr>
          <p:spPr>
            <a:xfrm flipV="1">
              <a:off x="6582473" y="2466347"/>
              <a:ext cx="701822" cy="63878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BE0E45-65DA-4D90-843B-C5D8AE0DCFF1}"/>
                </a:ext>
              </a:extLst>
            </p:cNvPr>
            <p:cNvCxnSpPr>
              <a:cxnSpLocks/>
              <a:stCxn id="44" idx="7"/>
              <a:endCxn id="58" idx="1"/>
            </p:cNvCxnSpPr>
            <p:nvPr/>
          </p:nvCxnSpPr>
          <p:spPr>
            <a:xfrm flipV="1">
              <a:off x="6582473" y="2466347"/>
              <a:ext cx="701822" cy="170031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898AA0E-DC39-4923-B6C1-C1D779A2FF77}"/>
                </a:ext>
              </a:extLst>
            </p:cNvPr>
            <p:cNvCxnSpPr>
              <a:cxnSpLocks/>
              <a:stCxn id="45" idx="7"/>
              <a:endCxn id="58" idx="1"/>
            </p:cNvCxnSpPr>
            <p:nvPr/>
          </p:nvCxnSpPr>
          <p:spPr>
            <a:xfrm flipV="1">
              <a:off x="6582473" y="2466347"/>
              <a:ext cx="701822" cy="288032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487859-4AEF-49BE-B615-8BC8BB1E58D4}"/>
                </a:ext>
              </a:extLst>
            </p:cNvPr>
            <p:cNvCxnSpPr>
              <a:cxnSpLocks/>
              <a:stCxn id="42" idx="6"/>
              <a:endCxn id="59" idx="1"/>
            </p:cNvCxnSpPr>
            <p:nvPr/>
          </p:nvCxnSpPr>
          <p:spPr>
            <a:xfrm>
              <a:off x="6690648" y="2286164"/>
              <a:ext cx="593647" cy="126030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CA83C7-0F54-4B67-8074-5667BDC4C6F0}"/>
                </a:ext>
              </a:extLst>
            </p:cNvPr>
            <p:cNvCxnSpPr>
              <a:cxnSpLocks/>
              <a:stCxn id="43" idx="6"/>
              <a:endCxn id="59" idx="1"/>
            </p:cNvCxnSpPr>
            <p:nvPr/>
          </p:nvCxnSpPr>
          <p:spPr>
            <a:xfrm>
              <a:off x="6690648" y="3366284"/>
              <a:ext cx="593647" cy="18018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C0B1F6A-A884-44F3-9DF9-0D5FC91BBAE6}"/>
                </a:ext>
              </a:extLst>
            </p:cNvPr>
            <p:cNvCxnSpPr>
              <a:cxnSpLocks/>
              <a:stCxn id="44" idx="6"/>
              <a:endCxn id="59" idx="1"/>
            </p:cNvCxnSpPr>
            <p:nvPr/>
          </p:nvCxnSpPr>
          <p:spPr>
            <a:xfrm flipV="1">
              <a:off x="6690648" y="3546467"/>
              <a:ext cx="593647" cy="881353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CA92CBA-CBBB-47F4-ABB6-9949B9579055}"/>
                </a:ext>
              </a:extLst>
            </p:cNvPr>
            <p:cNvCxnSpPr>
              <a:cxnSpLocks/>
              <a:stCxn id="45" idx="6"/>
              <a:endCxn id="59" idx="1"/>
            </p:cNvCxnSpPr>
            <p:nvPr/>
          </p:nvCxnSpPr>
          <p:spPr>
            <a:xfrm flipV="1">
              <a:off x="6690648" y="3546467"/>
              <a:ext cx="593647" cy="206135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EEA0A90-6D0D-4FF5-9568-B0610C84EB3C}"/>
                </a:ext>
              </a:extLst>
            </p:cNvPr>
            <p:cNvCxnSpPr>
              <a:cxnSpLocks/>
              <a:stCxn id="45" idx="5"/>
              <a:endCxn id="60" idx="3"/>
            </p:cNvCxnSpPr>
            <p:nvPr/>
          </p:nvCxnSpPr>
          <p:spPr>
            <a:xfrm flipV="1">
              <a:off x="6582473" y="5130317"/>
              <a:ext cx="701822" cy="73866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43185A0-ADAE-4F53-B14E-4F4E811F2C77}"/>
                </a:ext>
              </a:extLst>
            </p:cNvPr>
            <p:cNvCxnSpPr>
              <a:cxnSpLocks/>
              <a:stCxn id="44" idx="5"/>
              <a:endCxn id="60" idx="3"/>
            </p:cNvCxnSpPr>
            <p:nvPr/>
          </p:nvCxnSpPr>
          <p:spPr>
            <a:xfrm>
              <a:off x="6582473" y="4688977"/>
              <a:ext cx="701822" cy="44134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C2F292-219D-4719-97E6-8C8AFA6EE142}"/>
                </a:ext>
              </a:extLst>
            </p:cNvPr>
            <p:cNvCxnSpPr>
              <a:cxnSpLocks/>
              <a:stCxn id="43" idx="5"/>
              <a:endCxn id="60" idx="3"/>
            </p:cNvCxnSpPr>
            <p:nvPr/>
          </p:nvCxnSpPr>
          <p:spPr>
            <a:xfrm>
              <a:off x="6582473" y="3627441"/>
              <a:ext cx="701822" cy="150287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1A89889-82C3-4658-B1E1-ECFCBD4D2F08}"/>
                </a:ext>
              </a:extLst>
            </p:cNvPr>
            <p:cNvCxnSpPr>
              <a:cxnSpLocks/>
              <a:stCxn id="42" idx="5"/>
              <a:endCxn id="60" idx="3"/>
            </p:cNvCxnSpPr>
            <p:nvPr/>
          </p:nvCxnSpPr>
          <p:spPr>
            <a:xfrm>
              <a:off x="6582473" y="2547321"/>
              <a:ext cx="701822" cy="258299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3929369-32FE-4448-A61A-8CD8871FF0A7}"/>
                </a:ext>
              </a:extLst>
            </p:cNvPr>
            <p:cNvSpPr/>
            <p:nvPr/>
          </p:nvSpPr>
          <p:spPr>
            <a:xfrm>
              <a:off x="7176120" y="2358172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95111B1-714A-4809-96E5-35953EE83E46}"/>
                </a:ext>
              </a:extLst>
            </p:cNvPr>
            <p:cNvSpPr/>
            <p:nvPr/>
          </p:nvSpPr>
          <p:spPr>
            <a:xfrm>
              <a:off x="7176120" y="3438292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F1EC66A-90D7-42FB-A113-94B578F0F9FC}"/>
                </a:ext>
              </a:extLst>
            </p:cNvPr>
            <p:cNvSpPr/>
            <p:nvPr/>
          </p:nvSpPr>
          <p:spPr>
            <a:xfrm>
              <a:off x="7176120" y="4499828"/>
              <a:ext cx="738664" cy="7386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4F29D5-C36F-423F-BFC6-4EB595D4EA06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popular networks</a:t>
            </a:r>
            <a:endParaRPr lang="ru-RU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BC343E-1AE8-446F-8C3A-08E3AB46F436}"/>
              </a:ext>
            </a:extLst>
          </p:cNvPr>
          <p:cNvSpPr/>
          <p:nvPr/>
        </p:nvSpPr>
        <p:spPr>
          <a:xfrm>
            <a:off x="529308" y="2110942"/>
            <a:ext cx="40545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4292E"/>
                </a:solidFill>
                <a:latin typeface="+mj-lt"/>
              </a:rPr>
              <a:t>Classification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  <a:latin typeface="+mj-lt"/>
              </a:rPr>
              <a:t> </a:t>
            </a:r>
            <a:r>
              <a:rPr lang="en-US" sz="2400" dirty="0" err="1">
                <a:solidFill>
                  <a:srgbClr val="24292E"/>
                </a:solidFill>
                <a:latin typeface="+mj-lt"/>
              </a:rPr>
              <a:t>LeNet</a:t>
            </a:r>
            <a:r>
              <a:rPr lang="en-US" sz="2400" dirty="0">
                <a:solidFill>
                  <a:srgbClr val="24292E"/>
                </a:solidFill>
                <a:latin typeface="+mj-lt"/>
              </a:rPr>
              <a:t> </a:t>
            </a:r>
            <a:r>
              <a:rPr lang="en-US" sz="2400" dirty="0">
                <a:solidFill>
                  <a:srgbClr val="0366D6"/>
                </a:solidFill>
                <a:latin typeface="+mj-lt"/>
                <a:hlinkClick r:id="rId2"/>
              </a:rPr>
              <a:t>Model</a:t>
            </a:r>
            <a:endParaRPr lang="en-US" sz="2400" dirty="0">
              <a:solidFill>
                <a:srgbClr val="24292E"/>
              </a:solidFill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  <a:latin typeface="+mj-lt"/>
              </a:rPr>
              <a:t> </a:t>
            </a:r>
            <a:r>
              <a:rPr lang="en-US" sz="2400" dirty="0" err="1">
                <a:solidFill>
                  <a:srgbClr val="24292E"/>
                </a:solidFill>
                <a:latin typeface="+mj-lt"/>
              </a:rPr>
              <a:t>AlexNet</a:t>
            </a:r>
            <a:r>
              <a:rPr lang="en-US" sz="2400" dirty="0">
                <a:solidFill>
                  <a:srgbClr val="24292E"/>
                </a:solidFill>
                <a:latin typeface="+mj-lt"/>
              </a:rPr>
              <a:t>  </a:t>
            </a:r>
            <a:r>
              <a:rPr lang="en-US" sz="2400" dirty="0">
                <a:solidFill>
                  <a:srgbClr val="0366D6"/>
                </a:solidFill>
                <a:latin typeface="+mj-lt"/>
                <a:hlinkClick r:id="rId3"/>
              </a:rPr>
              <a:t>Model</a:t>
            </a:r>
            <a:endParaRPr lang="en-US" sz="2400" dirty="0">
              <a:solidFill>
                <a:srgbClr val="24292E"/>
              </a:solidFill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  <a:latin typeface="+mj-lt"/>
              </a:rPr>
              <a:t> VGG  </a:t>
            </a:r>
            <a:r>
              <a:rPr lang="en-US" sz="2400" dirty="0">
                <a:solidFill>
                  <a:srgbClr val="0366D6"/>
                </a:solidFill>
                <a:latin typeface="+mj-lt"/>
                <a:hlinkClick r:id="rId4"/>
              </a:rPr>
              <a:t>Model</a:t>
            </a:r>
            <a:endParaRPr lang="en-US" sz="2400" dirty="0">
              <a:solidFill>
                <a:srgbClr val="24292E"/>
              </a:solidFill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  <a:latin typeface="+mj-lt"/>
              </a:rPr>
              <a:t> </a:t>
            </a:r>
            <a:r>
              <a:rPr lang="en-US" sz="2400" dirty="0" err="1">
                <a:solidFill>
                  <a:srgbClr val="24292E"/>
                </a:solidFill>
                <a:latin typeface="+mj-lt"/>
              </a:rPr>
              <a:t>ResNet</a:t>
            </a:r>
            <a:r>
              <a:rPr lang="en-US" sz="2400" dirty="0">
                <a:solidFill>
                  <a:srgbClr val="24292E"/>
                </a:solidFill>
                <a:latin typeface="+mj-lt"/>
              </a:rPr>
              <a:t> </a:t>
            </a:r>
            <a:r>
              <a:rPr lang="en-US" sz="2400" dirty="0">
                <a:solidFill>
                  <a:srgbClr val="0366D6"/>
                </a:solidFill>
                <a:latin typeface="+mj-lt"/>
                <a:hlinkClick r:id="rId5"/>
              </a:rPr>
              <a:t>Paper</a:t>
            </a:r>
            <a:endParaRPr lang="en-US" sz="2400" dirty="0">
              <a:solidFill>
                <a:srgbClr val="24292E"/>
              </a:solidFill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  <a:latin typeface="+mj-lt"/>
              </a:rPr>
              <a:t> YOLO9000 </a:t>
            </a:r>
            <a:r>
              <a:rPr lang="en-US" sz="2400" dirty="0">
                <a:solidFill>
                  <a:srgbClr val="0366D6"/>
                </a:solidFill>
                <a:latin typeface="+mj-lt"/>
                <a:hlinkClick r:id="rId6"/>
              </a:rPr>
              <a:t>Paper</a:t>
            </a:r>
            <a:endParaRPr lang="en-US" sz="2400" dirty="0">
              <a:solidFill>
                <a:srgbClr val="24292E"/>
              </a:solidFill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  <a:latin typeface="+mj-lt"/>
              </a:rPr>
              <a:t> </a:t>
            </a:r>
            <a:r>
              <a:rPr lang="en-US" sz="2400" dirty="0" err="1">
                <a:solidFill>
                  <a:srgbClr val="24292E"/>
                </a:solidFill>
                <a:latin typeface="+mj-lt"/>
              </a:rPr>
              <a:t>DenseNet</a:t>
            </a:r>
            <a:r>
              <a:rPr lang="en-US" sz="2400" dirty="0">
                <a:solidFill>
                  <a:srgbClr val="24292E"/>
                </a:solidFill>
                <a:latin typeface="+mj-lt"/>
              </a:rPr>
              <a:t> </a:t>
            </a:r>
            <a:r>
              <a:rPr lang="en-US" sz="2400" dirty="0">
                <a:solidFill>
                  <a:srgbClr val="0366D6"/>
                </a:solidFill>
                <a:latin typeface="+mj-lt"/>
                <a:hlinkClick r:id="rId7"/>
              </a:rPr>
              <a:t>Paper</a:t>
            </a:r>
            <a:endParaRPr lang="en-US" sz="2400" dirty="0">
              <a:solidFill>
                <a:srgbClr val="24292E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C73056-AFA9-4509-A212-D4ADF799177F}"/>
              </a:ext>
            </a:extLst>
          </p:cNvPr>
          <p:cNvSpPr/>
          <p:nvPr/>
        </p:nvSpPr>
        <p:spPr>
          <a:xfrm>
            <a:off x="4583831" y="2110942"/>
            <a:ext cx="30243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4292E"/>
                </a:solidFill>
              </a:rPr>
              <a:t>Segmentation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</a:rPr>
              <a:t> FCN8 </a:t>
            </a:r>
            <a:r>
              <a:rPr lang="en-US" sz="2400" dirty="0">
                <a:solidFill>
                  <a:srgbClr val="0366D6"/>
                </a:solidFill>
                <a:hlinkClick r:id="rId8"/>
              </a:rPr>
              <a:t>Paper</a:t>
            </a:r>
            <a:endParaRPr lang="en-US" sz="2400" dirty="0">
              <a:solidFill>
                <a:srgbClr val="24292E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</a:rPr>
              <a:t> </a:t>
            </a:r>
            <a:r>
              <a:rPr lang="en-US" sz="2400" dirty="0" err="1">
                <a:solidFill>
                  <a:srgbClr val="24292E"/>
                </a:solidFill>
              </a:rPr>
              <a:t>SegNet</a:t>
            </a:r>
            <a:r>
              <a:rPr lang="en-US" sz="2400" dirty="0">
                <a:solidFill>
                  <a:srgbClr val="24292E"/>
                </a:solidFill>
              </a:rPr>
              <a:t> </a:t>
            </a:r>
            <a:r>
              <a:rPr lang="en-US" sz="2400" dirty="0">
                <a:solidFill>
                  <a:srgbClr val="0366D6"/>
                </a:solidFill>
                <a:hlinkClick r:id="rId9"/>
              </a:rPr>
              <a:t>Paper</a:t>
            </a:r>
            <a:endParaRPr lang="en-US" sz="2400" dirty="0">
              <a:solidFill>
                <a:srgbClr val="24292E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</a:rPr>
              <a:t> U-Net </a:t>
            </a:r>
            <a:r>
              <a:rPr lang="en-US" sz="2400" dirty="0">
                <a:solidFill>
                  <a:srgbClr val="0366D6"/>
                </a:solidFill>
                <a:hlinkClick r:id="rId10"/>
              </a:rPr>
              <a:t>Paper</a:t>
            </a:r>
            <a:endParaRPr lang="en-US" sz="2400" dirty="0">
              <a:solidFill>
                <a:srgbClr val="24292E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</a:rPr>
              <a:t> E-Net </a:t>
            </a:r>
            <a:r>
              <a:rPr lang="en-US" sz="2400" dirty="0">
                <a:solidFill>
                  <a:srgbClr val="0366D6"/>
                </a:solidFill>
                <a:hlinkClick r:id="rId11"/>
              </a:rPr>
              <a:t>Paper</a:t>
            </a:r>
            <a:endParaRPr lang="en-US" sz="2400" dirty="0">
              <a:solidFill>
                <a:srgbClr val="24292E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</a:rPr>
              <a:t> </a:t>
            </a:r>
            <a:r>
              <a:rPr lang="en-US" sz="2400" dirty="0" err="1">
                <a:solidFill>
                  <a:srgbClr val="24292E"/>
                </a:solidFill>
              </a:rPr>
              <a:t>ResNetFCN</a:t>
            </a:r>
            <a:r>
              <a:rPr lang="en-US" sz="2400" dirty="0">
                <a:solidFill>
                  <a:srgbClr val="24292E"/>
                </a:solidFill>
              </a:rPr>
              <a:t> </a:t>
            </a:r>
            <a:r>
              <a:rPr lang="en-US" sz="2400" dirty="0">
                <a:solidFill>
                  <a:srgbClr val="0366D6"/>
                </a:solidFill>
                <a:hlinkClick r:id="rId12"/>
              </a:rPr>
              <a:t>Paper</a:t>
            </a:r>
            <a:endParaRPr lang="en-US" sz="2400" dirty="0">
              <a:solidFill>
                <a:srgbClr val="24292E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</a:rPr>
              <a:t> </a:t>
            </a:r>
            <a:r>
              <a:rPr lang="en-US" sz="2400" dirty="0" err="1">
                <a:solidFill>
                  <a:srgbClr val="24292E"/>
                </a:solidFill>
              </a:rPr>
              <a:t>PSPNet</a:t>
            </a:r>
            <a:r>
              <a:rPr lang="en-US" sz="2400" dirty="0">
                <a:solidFill>
                  <a:srgbClr val="24292E"/>
                </a:solidFill>
              </a:rPr>
              <a:t> </a:t>
            </a:r>
            <a:r>
              <a:rPr lang="en-US" sz="2400" dirty="0">
                <a:solidFill>
                  <a:srgbClr val="0366D6"/>
                </a:solidFill>
                <a:hlinkClick r:id="rId13"/>
              </a:rPr>
              <a:t>Paper</a:t>
            </a:r>
            <a:endParaRPr lang="en-US" sz="2400" dirty="0">
              <a:solidFill>
                <a:srgbClr val="24292E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</a:rPr>
              <a:t> Mask RCNN </a:t>
            </a:r>
            <a:r>
              <a:rPr lang="en-US" sz="2400" dirty="0">
                <a:solidFill>
                  <a:srgbClr val="0366D6"/>
                </a:solidFill>
                <a:hlinkClick r:id="rId14"/>
              </a:rPr>
              <a:t>Paper</a:t>
            </a:r>
            <a:endParaRPr lang="en-US" sz="2400" dirty="0">
              <a:solidFill>
                <a:srgbClr val="24292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89108-35C8-49D4-82B4-AE4B8142A545}"/>
              </a:ext>
            </a:extLst>
          </p:cNvPr>
          <p:cNvSpPr/>
          <p:nvPr/>
        </p:nvSpPr>
        <p:spPr>
          <a:xfrm>
            <a:off x="8544271" y="2110942"/>
            <a:ext cx="33123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4292E"/>
                </a:solidFill>
              </a:rPr>
              <a:t>Detection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</a:rPr>
              <a:t> Faster RCNN </a:t>
            </a:r>
            <a:r>
              <a:rPr lang="en-US" sz="2400" dirty="0">
                <a:solidFill>
                  <a:srgbClr val="0366D6"/>
                </a:solidFill>
                <a:hlinkClick r:id="rId15"/>
              </a:rPr>
              <a:t>Paper</a:t>
            </a:r>
            <a:endParaRPr lang="en-US" sz="2400" dirty="0">
              <a:solidFill>
                <a:srgbClr val="24292E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</a:rPr>
              <a:t> SSD </a:t>
            </a:r>
            <a:r>
              <a:rPr lang="en-US" sz="2400" dirty="0">
                <a:solidFill>
                  <a:srgbClr val="0366D6"/>
                </a:solidFill>
                <a:hlinkClick r:id="rId16"/>
              </a:rPr>
              <a:t>Paper</a:t>
            </a:r>
            <a:endParaRPr lang="en-US" sz="2400" dirty="0">
              <a:solidFill>
                <a:srgbClr val="24292E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</a:rPr>
              <a:t> YOLOv2 </a:t>
            </a:r>
            <a:r>
              <a:rPr lang="en-US" sz="2400" dirty="0">
                <a:solidFill>
                  <a:srgbClr val="0366D6"/>
                </a:solidFill>
                <a:hlinkClick r:id="rId6"/>
              </a:rPr>
              <a:t>Paper</a:t>
            </a:r>
            <a:endParaRPr lang="en-US" sz="2400" dirty="0">
              <a:solidFill>
                <a:srgbClr val="24292E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24292E"/>
                </a:solidFill>
              </a:rPr>
              <a:t> R-FCN </a:t>
            </a:r>
            <a:r>
              <a:rPr lang="en-US" sz="2400" dirty="0">
                <a:solidFill>
                  <a:srgbClr val="0366D6"/>
                </a:solidFill>
                <a:hlinkClick r:id="rId17"/>
              </a:rPr>
              <a:t>Paper</a:t>
            </a:r>
            <a:endParaRPr lang="en-US" sz="2400" dirty="0">
              <a:solidFill>
                <a:srgbClr val="24292E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BA002D-425B-4B29-951A-A83AEC0DF54F}"/>
              </a:ext>
            </a:extLst>
          </p:cNvPr>
          <p:cNvCxnSpPr>
            <a:cxnSpLocks/>
          </p:cNvCxnSpPr>
          <p:nvPr/>
        </p:nvCxnSpPr>
        <p:spPr>
          <a:xfrm>
            <a:off x="3863752" y="2492896"/>
            <a:ext cx="0" cy="288032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78CE19-A779-4785-AD49-7BC3BF85FF50}"/>
              </a:ext>
            </a:extLst>
          </p:cNvPr>
          <p:cNvCxnSpPr>
            <a:cxnSpLocks/>
          </p:cNvCxnSpPr>
          <p:nvPr/>
        </p:nvCxnSpPr>
        <p:spPr>
          <a:xfrm>
            <a:off x="7824192" y="2541892"/>
            <a:ext cx="0" cy="288032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46B4E8-FF80-4ABF-81A3-10453FA8342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CNNs out of box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644837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0D9D5BF-F42E-42C9-9C70-C48B7C27B49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Basic operations</a:t>
            </a:r>
            <a:endParaRPr lang="ru-RU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630E2-BFA4-4C5A-B755-BCD218E8B631}"/>
              </a:ext>
            </a:extLst>
          </p:cNvPr>
          <p:cNvSpPr txBox="1"/>
          <p:nvPr/>
        </p:nvSpPr>
        <p:spPr>
          <a:xfrm>
            <a:off x="496688" y="1135665"/>
            <a:ext cx="27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Normalization</a:t>
            </a:r>
            <a:endParaRPr lang="ru-RU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A62FD-AA94-4AD4-9293-10F4D563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53" y="2364156"/>
            <a:ext cx="2409490" cy="2529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B98853-B880-482E-887C-5788AE62A5E2}"/>
              </a:ext>
            </a:extLst>
          </p:cNvPr>
          <p:cNvSpPr txBox="1"/>
          <p:nvPr/>
        </p:nvSpPr>
        <p:spPr>
          <a:xfrm>
            <a:off x="1127448" y="5076473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layer</a:t>
            </a:r>
            <a:endParaRPr lang="ru-RU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12D5E6-7BC9-4B02-8D5E-0B3CE9C6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34" y="2364156"/>
            <a:ext cx="2409490" cy="2529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2054F4-0E05-4A71-81E3-348D5657D8D6}"/>
              </a:ext>
            </a:extLst>
          </p:cNvPr>
          <p:cNvSpPr txBox="1"/>
          <p:nvPr/>
        </p:nvSpPr>
        <p:spPr>
          <a:xfrm>
            <a:off x="3935760" y="5076473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batch</a:t>
            </a:r>
            <a:endParaRPr lang="ru-RU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A09643-3D5A-4581-8987-BF2EEE6F6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095" y="2364156"/>
            <a:ext cx="2409489" cy="25299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59185B-DA7F-4521-B70B-E73FF1E35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15" y="2364156"/>
            <a:ext cx="2409489" cy="25299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EB6F73-E3CE-48C7-8482-4B65DECA25B3}"/>
              </a:ext>
            </a:extLst>
          </p:cNvPr>
          <p:cNvSpPr txBox="1"/>
          <p:nvPr/>
        </p:nvSpPr>
        <p:spPr>
          <a:xfrm>
            <a:off x="6168008" y="5076473"/>
            <a:ext cx="2296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instance</a:t>
            </a:r>
            <a:endParaRPr lang="ru-RU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0441A-C6DA-4090-B307-1095957B38E7}"/>
              </a:ext>
            </a:extLst>
          </p:cNvPr>
          <p:cNvSpPr txBox="1"/>
          <p:nvPr/>
        </p:nvSpPr>
        <p:spPr>
          <a:xfrm>
            <a:off x="8976320" y="5076473"/>
            <a:ext cx="2296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group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572780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3-ap-south-1.amazonaws.com/av-blog-media/wp-content/uploads/2018/03/MNIST.png">
            <a:extLst>
              <a:ext uri="{FF2B5EF4-FFF2-40B4-BE49-F238E27FC236}">
                <a16:creationId xmlns:a16="http://schemas.microsoft.com/office/drawing/2014/main" id="{CB25F500-BF1B-4B01-83D9-72B296B4B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363306"/>
            <a:ext cx="4195273" cy="254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4F29D5-C36F-423F-BFC6-4EB595D4EA06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Some datasets available for research</a:t>
            </a:r>
            <a:endParaRPr lang="ru-RU" sz="32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837117-6C78-4DFA-AE5A-6C08E5CD6DB7}"/>
              </a:ext>
            </a:extLst>
          </p:cNvPr>
          <p:cNvCxnSpPr/>
          <p:nvPr/>
        </p:nvCxnSpPr>
        <p:spPr>
          <a:xfrm>
            <a:off x="5807968" y="1916832"/>
            <a:ext cx="0" cy="42484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3723D-ECBE-4363-9744-8F3856D8C709}"/>
              </a:ext>
            </a:extLst>
          </p:cNvPr>
          <p:cNvSpPr txBox="1"/>
          <p:nvPr/>
        </p:nvSpPr>
        <p:spPr>
          <a:xfrm>
            <a:off x="443375" y="5847655"/>
            <a:ext cx="511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MNIST</a:t>
            </a:r>
            <a:r>
              <a:rPr lang="en-US" sz="2400" dirty="0"/>
              <a:t>: 10 classes, ~7000 ex. per class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C29A3-25D4-49AC-A0F0-15A4F1D34FEA}"/>
              </a:ext>
            </a:extLst>
          </p:cNvPr>
          <p:cNvSpPr txBox="1"/>
          <p:nvPr/>
        </p:nvSpPr>
        <p:spPr>
          <a:xfrm>
            <a:off x="6384033" y="5847655"/>
            <a:ext cx="5616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ImageNet</a:t>
            </a:r>
            <a:r>
              <a:rPr lang="en-US" sz="2400" dirty="0"/>
              <a:t>: 1000 classes, ~100 ex per class </a:t>
            </a:r>
            <a:endParaRPr lang="ru-RU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41F00-D14D-4172-93DF-63A7E8E4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916832"/>
            <a:ext cx="3528392" cy="3442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462B54-C016-4A5C-ADF6-63204962F7E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CNNs out of box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71269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4F29D5-C36F-423F-BFC6-4EB595D4EA06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Some datasets available for research</a:t>
            </a:r>
            <a:endParaRPr lang="ru-RU" sz="32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837117-6C78-4DFA-AE5A-6C08E5CD6DB7}"/>
              </a:ext>
            </a:extLst>
          </p:cNvPr>
          <p:cNvCxnSpPr/>
          <p:nvPr/>
        </p:nvCxnSpPr>
        <p:spPr>
          <a:xfrm>
            <a:off x="5807968" y="1916832"/>
            <a:ext cx="0" cy="42484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3723D-ECBE-4363-9744-8F3856D8C709}"/>
              </a:ext>
            </a:extLst>
          </p:cNvPr>
          <p:cNvSpPr txBox="1"/>
          <p:nvPr/>
        </p:nvSpPr>
        <p:spPr>
          <a:xfrm>
            <a:off x="443375" y="5847655"/>
            <a:ext cx="5112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/>
              <a:t>T</a:t>
            </a:r>
            <a:r>
              <a:rPr lang="en-US" altLang="en-US" sz="2400" b="1" dirty="0" bmk=""/>
              <a:t>he Street View House Numbers</a:t>
            </a:r>
            <a:r>
              <a:rPr lang="en-US" altLang="en-US" sz="2400" dirty="0"/>
              <a:t> </a:t>
            </a:r>
          </a:p>
          <a:p>
            <a:r>
              <a:rPr lang="en-US" sz="2400" dirty="0"/>
              <a:t>10 classes, ~2000 ex. per class</a:t>
            </a:r>
            <a:endParaRPr lang="ru-RU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299562-8C7A-472C-A9D4-A1F0841B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34" y="2034182"/>
            <a:ext cx="3501843" cy="3496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6D5437-4AD6-46B5-8759-AD507440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13" y="2034182"/>
            <a:ext cx="4274025" cy="3193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078A5A-436A-45FB-8AB9-0F8FBC05284B}"/>
              </a:ext>
            </a:extLst>
          </p:cNvPr>
          <p:cNvSpPr txBox="1"/>
          <p:nvPr/>
        </p:nvSpPr>
        <p:spPr>
          <a:xfrm>
            <a:off x="6672065" y="5847655"/>
            <a:ext cx="4752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CIFAR</a:t>
            </a:r>
            <a:r>
              <a:rPr lang="en-US" sz="2400" dirty="0"/>
              <a:t>: 10 classes, 6000 ex. per class</a:t>
            </a:r>
          </a:p>
          <a:p>
            <a:r>
              <a:rPr lang="en-US" sz="2400" dirty="0"/>
              <a:t>100 classes, 600 ex per class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8EF07D-55A9-45DE-A487-4FBA5EADE101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CNNs out of box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39324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4F29D5-C36F-423F-BFC6-4EB595D4EA06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Some datasets available for research</a:t>
            </a:r>
            <a:endParaRPr lang="ru-RU" sz="32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837117-6C78-4DFA-AE5A-6C08E5CD6DB7}"/>
              </a:ext>
            </a:extLst>
          </p:cNvPr>
          <p:cNvCxnSpPr/>
          <p:nvPr/>
        </p:nvCxnSpPr>
        <p:spPr>
          <a:xfrm>
            <a:off x="5807968" y="1916832"/>
            <a:ext cx="0" cy="42484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3723D-ECBE-4363-9744-8F3856D8C709}"/>
              </a:ext>
            </a:extLst>
          </p:cNvPr>
          <p:cNvSpPr txBox="1"/>
          <p:nvPr/>
        </p:nvSpPr>
        <p:spPr>
          <a:xfrm>
            <a:off x="443375" y="5847655"/>
            <a:ext cx="511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/>
              <a:t>Olivetti database: </a:t>
            </a:r>
            <a:r>
              <a:rPr lang="en-US" sz="2400" dirty="0"/>
              <a:t>40 classes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078A5A-436A-45FB-8AB9-0F8FBC05284B}"/>
              </a:ext>
            </a:extLst>
          </p:cNvPr>
          <p:cNvSpPr txBox="1"/>
          <p:nvPr/>
        </p:nvSpPr>
        <p:spPr>
          <a:xfrm>
            <a:off x="6672065" y="5847655"/>
            <a:ext cx="4752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.. and much more @ </a:t>
            </a:r>
            <a:r>
              <a:rPr lang="en-US" sz="2400" b="1" dirty="0" err="1"/>
              <a:t>kaggle</a:t>
            </a:r>
            <a:endParaRPr lang="ru-RU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2A42C-33B8-4DC0-97E2-2405BCB2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01" y="2069910"/>
            <a:ext cx="3987775" cy="3184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44D970-6043-4FDB-8DF0-E8A60EEA7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1789189"/>
            <a:ext cx="3368901" cy="3656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27410C-5304-420B-865B-C1D00CA6999A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CNNs out of box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26122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749AF61-0527-4C4F-8EB1-127D5D70C248}"/>
              </a:ext>
            </a:extLst>
          </p:cNvPr>
          <p:cNvGraphicFramePr>
            <a:graphicFrameLocks/>
          </p:cNvGraphicFramePr>
          <p:nvPr/>
        </p:nvGraphicFramePr>
        <p:xfrm>
          <a:off x="1705334" y="1988840"/>
          <a:ext cx="8136904" cy="4134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0DE51EF-79FC-45AE-A48C-4FA61381D3E6}"/>
              </a:ext>
            </a:extLst>
          </p:cNvPr>
          <p:cNvSpPr/>
          <p:nvPr/>
        </p:nvSpPr>
        <p:spPr>
          <a:xfrm>
            <a:off x="4079776" y="6165304"/>
            <a:ext cx="922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AlexNet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D6EF82-67B4-43A8-9594-124FA8BD8353}"/>
              </a:ext>
            </a:extLst>
          </p:cNvPr>
          <p:cNvSpPr/>
          <p:nvPr/>
        </p:nvSpPr>
        <p:spPr>
          <a:xfrm>
            <a:off x="6312024" y="6127951"/>
            <a:ext cx="605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CA38E0-3E81-46FF-A747-E1472E5230BA}"/>
              </a:ext>
            </a:extLst>
          </p:cNvPr>
          <p:cNvSpPr/>
          <p:nvPr/>
        </p:nvSpPr>
        <p:spPr>
          <a:xfrm>
            <a:off x="6015863" y="6381328"/>
            <a:ext cx="123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GoogLeNet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13F9AF-338C-416C-9BA4-F722D7AF6693}"/>
              </a:ext>
            </a:extLst>
          </p:cNvPr>
          <p:cNvSpPr/>
          <p:nvPr/>
        </p:nvSpPr>
        <p:spPr>
          <a:xfrm>
            <a:off x="7176120" y="6165304"/>
            <a:ext cx="841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ResNet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AF20CD-2935-4C55-939C-30FD784C403A}"/>
              </a:ext>
            </a:extLst>
          </p:cNvPr>
          <p:cNvSpPr/>
          <p:nvPr/>
        </p:nvSpPr>
        <p:spPr>
          <a:xfrm>
            <a:off x="7824192" y="6381328"/>
            <a:ext cx="1520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GoogLeNet-v4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ACE47C-0427-424E-AD22-85D95B746DD6}"/>
              </a:ext>
            </a:extLst>
          </p:cNvPr>
          <p:cNvSpPr/>
          <p:nvPr/>
        </p:nvSpPr>
        <p:spPr>
          <a:xfrm>
            <a:off x="3071664" y="6165304"/>
            <a:ext cx="66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XRCE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710605-AEF2-4913-A294-F6EBF2ACD825}"/>
              </a:ext>
            </a:extLst>
          </p:cNvPr>
          <p:cNvSpPr txBox="1"/>
          <p:nvPr/>
        </p:nvSpPr>
        <p:spPr>
          <a:xfrm>
            <a:off x="496688" y="1135665"/>
            <a:ext cx="76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ImageNet Classification error</a:t>
            </a:r>
            <a:endParaRPr lang="ru-RU" sz="32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B9B168-EB8D-4978-828C-9C22ECD91C86}"/>
              </a:ext>
            </a:extLst>
          </p:cNvPr>
          <p:cNvSpPr/>
          <p:nvPr/>
        </p:nvSpPr>
        <p:spPr>
          <a:xfrm>
            <a:off x="5375920" y="6165304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246C5-3EE4-4388-AE57-C979223F02EB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CNNs out of box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74065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A4F5B0-74B6-4EF5-BA0A-0463022C8079}"/>
              </a:ext>
            </a:extLst>
          </p:cNvPr>
          <p:cNvSpPr/>
          <p:nvPr/>
        </p:nvSpPr>
        <p:spPr>
          <a:xfrm>
            <a:off x="767408" y="2870464"/>
            <a:ext cx="3247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real-world image text extraction.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DA95AB-1870-4EE9-A020-C1EC0A864D6A}"/>
              </a:ext>
            </a:extLst>
          </p:cNvPr>
          <p:cNvSpPr/>
          <p:nvPr/>
        </p:nvSpPr>
        <p:spPr>
          <a:xfrm>
            <a:off x="767408" y="2186704"/>
            <a:ext cx="395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compressing and decompressing 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74BB04-9391-49F5-A2AC-D2C8674D27A4}"/>
              </a:ext>
            </a:extLst>
          </p:cNvPr>
          <p:cNvSpPr/>
          <p:nvPr/>
        </p:nvSpPr>
        <p:spPr>
          <a:xfrm>
            <a:off x="767408" y="4921744"/>
            <a:ext cx="2969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automatic speech recognition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069F9-6095-4732-9AAC-2C28FAC8B04E}"/>
              </a:ext>
            </a:extLst>
          </p:cNvPr>
          <p:cNvSpPr/>
          <p:nvPr/>
        </p:nvSpPr>
        <p:spPr>
          <a:xfrm>
            <a:off x="767408" y="2528584"/>
            <a:ext cx="2998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semantic image segmentation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9F3429-F692-49E4-8260-B28044C700BC}"/>
              </a:ext>
            </a:extLst>
          </p:cNvPr>
          <p:cNvSpPr/>
          <p:nvPr/>
        </p:nvSpPr>
        <p:spPr>
          <a:xfrm>
            <a:off x="767408" y="4579864"/>
            <a:ext cx="291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matching and retrieval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F60632-E2C5-45CD-A306-8CD306941CED}"/>
              </a:ext>
            </a:extLst>
          </p:cNvPr>
          <p:cNvSpPr/>
          <p:nvPr/>
        </p:nvSpPr>
        <p:spPr>
          <a:xfrm>
            <a:off x="767408" y="3554224"/>
            <a:ext cx="1456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image-to-text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9288E2-27E2-4563-831F-5076E5C81D1B}"/>
              </a:ext>
            </a:extLst>
          </p:cNvPr>
          <p:cNvSpPr/>
          <p:nvPr/>
        </p:nvSpPr>
        <p:spPr>
          <a:xfrm>
            <a:off x="767408" y="5605504"/>
            <a:ext cx="1696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computer vision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D30D64-A757-4A61-83C5-2FAAB21793C0}"/>
              </a:ext>
            </a:extLst>
          </p:cNvPr>
          <p:cNvSpPr/>
          <p:nvPr/>
        </p:nvSpPr>
        <p:spPr>
          <a:xfrm>
            <a:off x="767408" y="5947384"/>
            <a:ext cx="3178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discovery of latent 3D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B35EC9-6D69-4871-8DF6-B663159D1F2B}"/>
              </a:ext>
            </a:extLst>
          </p:cNvPr>
          <p:cNvSpPr/>
          <p:nvPr/>
        </p:nvSpPr>
        <p:spPr>
          <a:xfrm>
            <a:off x="767408" y="3896104"/>
            <a:ext cx="2261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938BF3-2635-488C-97E4-B41B13BD9347}"/>
              </a:ext>
            </a:extLst>
          </p:cNvPr>
          <p:cNvSpPr/>
          <p:nvPr/>
        </p:nvSpPr>
        <p:spPr>
          <a:xfrm>
            <a:off x="767408" y="5263624"/>
            <a:ext cx="5678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localizing and identifying multiple objects in a single image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492B8-3D25-4BE5-846F-1DBDC1A4F7DB}"/>
              </a:ext>
            </a:extLst>
          </p:cNvPr>
          <p:cNvSpPr/>
          <p:nvPr/>
        </p:nvSpPr>
        <p:spPr>
          <a:xfrm>
            <a:off x="767408" y="4237984"/>
            <a:ext cx="2507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3D object reconstruction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DCC73-C45E-404B-8D36-03DB67EBB56B}"/>
              </a:ext>
            </a:extLst>
          </p:cNvPr>
          <p:cNvSpPr/>
          <p:nvPr/>
        </p:nvSpPr>
        <p:spPr>
          <a:xfrm>
            <a:off x="767408" y="3212344"/>
            <a:ext cx="2002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B041E6-9A37-431B-A494-DAF9D88B2D09}"/>
              </a:ext>
            </a:extLst>
          </p:cNvPr>
          <p:cNvSpPr/>
          <p:nvPr/>
        </p:nvSpPr>
        <p:spPr>
          <a:xfrm>
            <a:off x="767408" y="1844824"/>
            <a:ext cx="5324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identify the name of a street (in France) from an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DC73E2-3923-40CA-9A02-8C3A2FD602BB}"/>
              </a:ext>
            </a:extLst>
          </p:cNvPr>
          <p:cNvSpPr/>
          <p:nvPr/>
        </p:nvSpPr>
        <p:spPr>
          <a:xfrm>
            <a:off x="767408" y="6289268"/>
            <a:ext cx="3089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predicting future video frames 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D4E3B7-1D4F-4234-A34E-1FE83382613D}"/>
              </a:ext>
            </a:extLst>
          </p:cNvPr>
          <p:cNvSpPr/>
          <p:nvPr/>
        </p:nvSpPr>
        <p:spPr>
          <a:xfrm>
            <a:off x="6816080" y="6166495"/>
            <a:ext cx="4536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https://github.com/keras-team/keras/tree/master/examples</a:t>
            </a:r>
          </a:p>
          <a:p>
            <a:r>
              <a:rPr lang="en-US" sz="1200" i="1" dirty="0"/>
              <a:t>https://github.com/tensorflow/models/tree/master/research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A29D6-BE89-48B9-819D-5407E98C58CB}"/>
              </a:ext>
            </a:extLst>
          </p:cNvPr>
          <p:cNvSpPr txBox="1"/>
          <p:nvPr/>
        </p:nvSpPr>
        <p:spPr>
          <a:xfrm>
            <a:off x="496688" y="1135665"/>
            <a:ext cx="5311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Usage of the neural networks</a:t>
            </a:r>
            <a:endParaRPr lang="ru-RU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D2082-DFBA-4324-B3DE-D0FE44BFEE6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CNNs out of box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5890428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61821</TotalTime>
  <Words>1031</Words>
  <Application>Microsoft Office PowerPoint</Application>
  <PresentationFormat>Widescreen</PresentationFormat>
  <Paragraphs>152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Courier New</vt:lpstr>
      <vt:lpstr>Source Code Pro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Dm</dc:creator>
  <cp:lastModifiedBy>Dmitry Ryabokon</cp:lastModifiedBy>
  <cp:revision>952</cp:revision>
  <dcterms:created xsi:type="dcterms:W3CDTF">2012-08-21T06:57:10Z</dcterms:created>
  <dcterms:modified xsi:type="dcterms:W3CDTF">2021-03-04T07:52:55Z</dcterms:modified>
</cp:coreProperties>
</file>